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Lst>
  <p:sldSz cy="6858000" cx="12192000"/>
  <p:notesSz cx="6858000" cy="12192000"/>
  <p:embeddedFontLst>
    <p:embeddedFont>
      <p:font typeface="Poppins"/>
      <p:regular r:id="rId103"/>
      <p:bold r:id="rId104"/>
      <p:italic r:id="rId105"/>
      <p:boldItalic r:id="rId106"/>
    </p:embeddedFont>
    <p:embeddedFont>
      <p:font typeface="Poppins Light"/>
      <p:regular r:id="rId107"/>
      <p:bold r:id="rId108"/>
      <p:italic r:id="rId109"/>
      <p:boldItalic r:id="rId110"/>
    </p:embeddedFont>
    <p:embeddedFont>
      <p:font typeface="Poppins SemiBold"/>
      <p:regular r:id="rId111"/>
      <p:bold r:id="rId112"/>
      <p:italic r:id="rId113"/>
      <p:boldItalic r:id="rId1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6CDF235-23D1-435C-939A-43F4E9188839}">
  <a:tblStyle styleId="{A6CDF235-23D1-435C-939A-43F4E9188839}"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PoppinsLight-regular.fntdata"/><Relationship Id="rId106" Type="http://schemas.openxmlformats.org/officeDocument/2006/relationships/font" Target="fonts/Poppins-boldItalic.fntdata"/><Relationship Id="rId105" Type="http://schemas.openxmlformats.org/officeDocument/2006/relationships/font" Target="fonts/Poppins-italic.fntdata"/><Relationship Id="rId104" Type="http://schemas.openxmlformats.org/officeDocument/2006/relationships/font" Target="fonts/Poppins-bold.fntdata"/><Relationship Id="rId109" Type="http://schemas.openxmlformats.org/officeDocument/2006/relationships/font" Target="fonts/PoppinsLight-italic.fntdata"/><Relationship Id="rId108" Type="http://schemas.openxmlformats.org/officeDocument/2006/relationships/font" Target="fonts/PoppinsLight-bold.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font" Target="fonts/Poppins-regular.fntdata"/><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10" Type="http://schemas.openxmlformats.org/officeDocument/2006/relationships/font" Target="fonts/PoppinsLight-boldItalic.fnt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font" Target="fonts/PoppinsSemiBold-boldItalic.fntdata"/><Relationship Id="rId18" Type="http://schemas.openxmlformats.org/officeDocument/2006/relationships/slide" Target="slides/slide13.xml"/><Relationship Id="rId113" Type="http://schemas.openxmlformats.org/officeDocument/2006/relationships/font" Target="fonts/PoppinsSemiBold-italic.fntdata"/><Relationship Id="rId112" Type="http://schemas.openxmlformats.org/officeDocument/2006/relationships/font" Target="fonts/PoppinsSemiBold-bold.fntdata"/><Relationship Id="rId111" Type="http://schemas.openxmlformats.org/officeDocument/2006/relationships/font" Target="fonts/PoppinsSemiBold-regular.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1:notes"/>
          <p:cNvSpPr txBox="1"/>
          <p:nvPr>
            <p:ph idx="1" type="body"/>
          </p:nvPr>
        </p:nvSpPr>
        <p:spPr>
          <a:xfrm>
            <a:off x="685800" y="5867400"/>
            <a:ext cx="5486400" cy="480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 name="Google Shape;38;p1:notes"/>
          <p:cNvSpPr/>
          <p:nvPr>
            <p:ph idx="2" type="sldImg"/>
          </p:nvPr>
        </p:nvSpPr>
        <p:spPr>
          <a:xfrm>
            <a:off x="685800" y="1524000"/>
            <a:ext cx="54864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2:notes"/>
          <p:cNvSpPr/>
          <p:nvPr>
            <p:ph idx="2" type="sldImg"/>
          </p:nvPr>
        </p:nvSpPr>
        <p:spPr>
          <a:xfrm>
            <a:off x="685800" y="1524000"/>
            <a:ext cx="54864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 name="Google Shape;46;p2:notes"/>
          <p:cNvSpPr txBox="1"/>
          <p:nvPr>
            <p:ph idx="1" type="body"/>
          </p:nvPr>
        </p:nvSpPr>
        <p:spPr>
          <a:xfrm>
            <a:off x="685800" y="5867400"/>
            <a:ext cx="5486400" cy="480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 name="Google Shape;47;p2:notes"/>
          <p:cNvSpPr txBox="1"/>
          <p:nvPr>
            <p:ph idx="12" type="sldNum"/>
          </p:nvPr>
        </p:nvSpPr>
        <p:spPr>
          <a:xfrm>
            <a:off x="3884613" y="11580284"/>
            <a:ext cx="2971800" cy="611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 name="Google Shape;5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h4437a3241349179c_3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 name="Google Shape;61;h4437a3241349179c_3_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 name="Google Shape;62;h4437a3241349179c_3_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h2c364d2a762cfe2f_1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 name="Google Shape;83;h2c364d2a762cfe2f_1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 name="Google Shape;84;h2c364d2a762cfe2f_1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h2c364d2a762cfe2f_1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h2c364d2a762cfe2f_1_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h2c364d2a762cfe2f_1_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h4437a3241349179c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h4437a3241349179c_3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h4437a3241349179c_3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h2c364d2a762cfe2f_1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h2c364d2a762cfe2f_1_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h2c364d2a762cfe2f_1_1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2c364d2a762cfe2f_1_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h2c364d2a762cfe2f_1_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h2c364d2a762cfe2f_1_1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h2c364d2a762cfe2f_1_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h2c364d2a762cfe2f_1_1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h2c364d2a762cfe2f_1_1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h2c364d2a762cfe2f_1_1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h2c364d2a762cfe2f_1_1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h2c364d2a762cfe2f_1_1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h2c364d2a762cfe2f_1_1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h2c364d2a762cfe2f_1_1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h2c364d2a762cfe2f_1_1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h2c364d2a762cfe2f_1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h2c364d2a762cfe2f_1_1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h2c364d2a762cfe2f_1_1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h2c364d2a762cfe2f_1_1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h2c364d2a762cfe2f_1_1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h2c364d2a762cfe2f_1_1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h2c364d2a762cfe2f_1_1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h2c364d2a762cfe2f_1_1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h2c364d2a762cfe2f_1_1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h2c364d2a762cfe2f_1_2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h2c364d2a762cfe2f_1_2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h2c364d2a762cfe2f_1_2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h2c364d2a762cfe2f_1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h2c364d2a762cfe2f_1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h2c364d2a762cfe2f_1_2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h2c364d2a762cfe2f_1_2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h2c364d2a762cfe2f_1_2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h2c364d2a762cfe2f_1_2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h2c364d2a762cfe2f_1_2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h2c364d2a762cfe2f_1_2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0" name="Google Shape;330;h2c364d2a762cfe2f_1_2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h2c364d2a762cfe2f_1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h2c364d2a762cfe2f_1_2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h2c364d2a762cfe2f_1_2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h2c364d2a762cfe2f_1_2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h2c364d2a762cfe2f_1_2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h2c364d2a762cfe2f_1_2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h2c364d2a762cfe2f_1_2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h2c364d2a762cfe2f_1_2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h2c364d2a762cfe2f_1_2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h2c364d2a762cfe2f_1_2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h2c364d2a762cfe2f_1_2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h2c364d2a762cfe2f_1_2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h2c364d2a762cfe2f_1_3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h2c364d2a762cfe2f_1_3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h2c364d2a762cfe2f_1_3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h2c364d2a762cfe2f_1_3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h2c364d2a762cfe2f_1_3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h2c364d2a762cfe2f_1_3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h2c364d2a762cfe2f_1_3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h2c364d2a762cfe2f_1_3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h2c364d2a762cfe2f_1_3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h2c364d2a762cfe2f_1_3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h2c364d2a762cfe2f_1_3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h2c364d2a762cfe2f_1_3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h2c364d2a762cfe2f_1_3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h2c364d2a762cfe2f_1_3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h2c364d2a762cfe2f_1_3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h2c364d2a762cfe2f_1_4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3" name="Google Shape;493;h2c364d2a762cfe2f_1_4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h2c364d2a762cfe2f_1_4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h2c364d2a762cfe2f_1_4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h2c364d2a762cfe2f_1_4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h2c364d2a762cfe2f_1_4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h2c364d2a762cfe2f_1_4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1" name="Google Shape;511;h2c364d2a762cfe2f_1_4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h2c364d2a762cfe2f_1_4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h2c364d2a762cfe2f_1_4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h2c364d2a762cfe2f_1_4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h2c364d2a762cfe2f_1_4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h2c364d2a762cfe2f_1_4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8" name="Google Shape;528;h2c364d2a762cfe2f_1_4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h2c364d2a762cfe2f_1_4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h2c364d2a762cfe2f_1_4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6" name="Google Shape;546;h2c364d2a762cfe2f_1_4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h2c364d2a762cfe2f_1_4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h2c364d2a762cfe2f_1_4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h2c364d2a762cfe2f_1_4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h2c364d2a762cfe2f_1_4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h2c364d2a762cfe2f_1_4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h2c364d2a762cfe2f_1_4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h2c364d2a762cfe2f_1_4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h2c364d2a762cfe2f_1_4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h2c364d2a762cfe2f_1_4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h2c364d2a762cfe2f_1_4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h2c364d2a762cfe2f_1_4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3" name="Google Shape;593;h2c364d2a762cfe2f_1_4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h2c364d2a762cfe2f_1_4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h2c364d2a762cfe2f_1_5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7" name="Google Shape;607;h2c364d2a762cfe2f_1_5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h2c364d2a762cfe2f_1_5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h2c364d2a762cfe2f_1_5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5" name="Google Shape;625;h2c364d2a762cfe2f_1_5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6" name="Google Shape;626;h2c364d2a762cfe2f_1_5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h2c364d2a762cfe2f_1_5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3" name="Google Shape;643;h2c364d2a762cfe2f_1_5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h2c364d2a762cfe2f_1_5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h2c364d2a762cfe2f_1_5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1" name="Google Shape;661;h2c364d2a762cfe2f_1_5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h2c364d2a762cfe2f_1_5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h2c364d2a762cfe2f_1_5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0" name="Google Shape;670;h2c364d2a762cfe2f_1_5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h2c364d2a762cfe2f_1_5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h2c364d2a762cfe2f_1_5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8" name="Google Shape;678;h2c364d2a762cfe2f_1_5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h2c364d2a762cfe2f_1_5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h2c364d2a762cfe2f_1_5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2" name="Google Shape;692;h2c364d2a762cfe2f_1_5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3" name="Google Shape;693;h2c364d2a762cfe2f_1_5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h2c364d2a762cfe2f_1_6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0" name="Google Shape;710;h2c364d2a762cfe2f_1_6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1" name="Google Shape;711;h2c364d2a762cfe2f_1_6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h2c364d2a762cfe2f_1_6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h2c364d2a762cfe2f_1_6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9" name="Google Shape;719;h2c364d2a762cfe2f_1_6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h2c364d2a762cfe2f_1_6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4" name="Google Shape;734;h2c364d2a762cfe2f_1_6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5" name="Google Shape;735;h2c364d2a762cfe2f_1_6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h2c364d2a762cfe2f_1_6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0" name="Google Shape;750;h2c364d2a762cfe2f_1_6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h2c364d2a762cfe2f_1_6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h2c364d2a762cfe2f_1_6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8" name="Google Shape;768;h2c364d2a762cfe2f_1_6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9" name="Google Shape;769;h2c364d2a762cfe2f_1_6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h2c364d2a762cfe2f_1_6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4" name="Google Shape;784;h2c364d2a762cfe2f_1_6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5" name="Google Shape;785;h2c364d2a762cfe2f_1_6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h2c364d2a762cfe2f_1_6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0" name="Google Shape;800;h2c364d2a762cfe2f_1_6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1" name="Google Shape;801;h2c364d2a762cfe2f_1_6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h2c364d2a762cfe2f_1_7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6" name="Google Shape;816;h2c364d2a762cfe2f_1_7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7" name="Google Shape;817;h2c364d2a762cfe2f_1_7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h2c364d2a762cfe2f_1_7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2" name="Google Shape;832;h2c364d2a762cfe2f_1_7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3" name="Google Shape;833;h2c364d2a762cfe2f_1_7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h2c364d2a762cfe2f_1_7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6" name="Google Shape;846;h2c364d2a762cfe2f_1_7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7" name="Google Shape;847;h2c364d2a762cfe2f_1_7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h2c364d2a762cfe2f_1_7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0" name="Google Shape;860;h2c364d2a762cfe2f_1_7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1" name="Google Shape;861;h2c364d2a762cfe2f_1_7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h2c364d2a762cfe2f_1_7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4" name="Google Shape;874;h2c364d2a762cfe2f_1_7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5" name="Google Shape;875;h2c364d2a762cfe2f_1_7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h2c364d2a762cfe2f_1_7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8" name="Google Shape;888;h2c364d2a762cfe2f_1_7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9" name="Google Shape;889;h2c364d2a762cfe2f_1_7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h2c364d2a762cfe2f_1_7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2" name="Google Shape;902;h2c364d2a762cfe2f_1_7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3" name="Google Shape;903;h2c364d2a762cfe2f_1_7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h2c364d2a762cfe2f_1_7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0" name="Google Shape;920;h2c364d2a762cfe2f_1_7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1" name="Google Shape;921;h2c364d2a762cfe2f_1_7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h2c364d2a762cfe2f_1_8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8" name="Google Shape;938;h2c364d2a762cfe2f_1_8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9" name="Google Shape;939;h2c364d2a762cfe2f_1_8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h2c364d2a762cfe2f_1_8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6" name="Google Shape;956;h2c364d2a762cfe2f_1_8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7" name="Google Shape;957;h2c364d2a762cfe2f_1_8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h2c364d2a762cfe2f_1_8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4" name="Google Shape;974;h2c364d2a762cfe2f_1_8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5" name="Google Shape;975;h2c364d2a762cfe2f_1_8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h2c364d2a762cfe2f_1_8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2" name="Google Shape;992;h2c364d2a762cfe2f_1_8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3" name="Google Shape;993;h2c364d2a762cfe2f_1_8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h2c364d2a762cfe2f_1_8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1" name="Google Shape;1001;h2c364d2a762cfe2f_1_8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2" name="Google Shape;1002;h2c364d2a762cfe2f_1_8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h2c364d2a762cfe2f_1_8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9" name="Google Shape;1009;h2c364d2a762cfe2f_1_8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0" name="Google Shape;1010;h2c364d2a762cfe2f_1_8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h2c364d2a762cfe2f_1_8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5" name="Google Shape;1025;h2c364d2a762cfe2f_1_8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6" name="Google Shape;1026;h2c364d2a762cfe2f_1_8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h2c364d2a762cfe2f_1_9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9" name="Google Shape;1039;h2c364d2a762cfe2f_1_9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0" name="Google Shape;1040;h2c364d2a762cfe2f_1_9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h2c364d2a762cfe2f_1_9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5" name="Google Shape;1055;h2c364d2a762cfe2f_1_9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6" name="Google Shape;1056;h2c364d2a762cfe2f_1_9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h2c364d2a762cfe2f_1_9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1" name="Google Shape;1071;h2c364d2a762cfe2f_1_9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2" name="Google Shape;1072;h2c364d2a762cfe2f_1_9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h2c364d2a762cfe2f_1_9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7" name="Google Shape;1087;h2c364d2a762cfe2f_1_9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8" name="Google Shape;1088;h2c364d2a762cfe2f_1_9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h2c364d2a762cfe2f_1_9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3" name="Google Shape;1103;h2c364d2a762cfe2f_1_9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4" name="Google Shape;1104;h2c364d2a762cfe2f_1_9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h2c364d2a762cfe2f_1_9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9" name="Google Shape;1119;h2c364d2a762cfe2f_1_9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0" name="Google Shape;1120;h2c364d2a762cfe2f_1_9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h2c364d2a762cfe2f_1_9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5" name="Google Shape;1135;h2c364d2a762cfe2f_1_9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6" name="Google Shape;1136;h2c364d2a762cfe2f_1_9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h2c364d2a762cfe2f_1_10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1" name="Google Shape;1151;h2c364d2a762cfe2f_1_10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2" name="Google Shape;1152;h2c364d2a762cfe2f_1_10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h2c364d2a762cfe2f_1_10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9" name="Google Shape;1169;h2c364d2a762cfe2f_1_10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0" name="Google Shape;1170;h2c364d2a762cfe2f_1_10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h2c364d2a762cfe2f_1_10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5" name="Google Shape;1185;h2c364d2a762cfe2f_1_10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6" name="Google Shape;1186;h2c364d2a762cfe2f_1_10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h2c364d2a762cfe2f_1_10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1" name="Google Shape;1201;h2c364d2a762cfe2f_1_10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2" name="Google Shape;1202;h2c364d2a762cfe2f_1_10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h2c364d2a762cfe2f_1_10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7" name="Google Shape;1217;h2c364d2a762cfe2f_1_10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8" name="Google Shape;1218;h2c364d2a762cfe2f_1_10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h2c364d2a762cfe2f_1_10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1" name="Google Shape;1231;h2c364d2a762cfe2f_1_10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2" name="Google Shape;1232;h2c364d2a762cfe2f_1_10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h2c364d2a762cfe2f_1_1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5" name="Google Shape;1245;h2c364d2a762cfe2f_1_11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6" name="Google Shape;1246;h2c364d2a762cfe2f_1_11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h2c364d2a762cfe2f_1_1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9" name="Google Shape;1259;h2c364d2a762cfe2f_1_1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0" name="Google Shape;1260;h2c364d2a762cfe2f_1_11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h2c364d2a762cfe2f_1_1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3" name="Google Shape;1273;h2c364d2a762cfe2f_1_1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4" name="Google Shape;1274;h2c364d2a762cfe2f_1_11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h2c364d2a762cfe2f_1_1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7" name="Google Shape;1287;h2c364d2a762cfe2f_1_1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8" name="Google Shape;1288;h2c364d2a762cfe2f_1_11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h2c364d2a762cfe2f_1_11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1" name="Google Shape;1301;h2c364d2a762cfe2f_1_11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2" name="Google Shape;1302;h2c364d2a762cfe2f_1_11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h2c364d2a762cfe2f_1_11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5" name="Google Shape;1315;h2c364d2a762cfe2f_1_11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6" name="Google Shape;1316;h2c364d2a762cfe2f_1_11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1" name="Shape 1331"/>
        <p:cNvGrpSpPr/>
        <p:nvPr/>
      </p:nvGrpSpPr>
      <p:grpSpPr>
        <a:xfrm>
          <a:off x="0" y="0"/>
          <a:ext cx="0" cy="0"/>
          <a:chOff x="0" y="0"/>
          <a:chExt cx="0" cy="0"/>
        </a:xfrm>
      </p:grpSpPr>
      <p:sp>
        <p:nvSpPr>
          <p:cNvPr id="1332" name="Google Shape;1332;h2c364d2a762cfe2f_1_11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3" name="Google Shape;1333;h2c364d2a762cfe2f_1_11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4" name="Google Shape;1334;h2c364d2a762cfe2f_1_11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9" name="Shape 1349"/>
        <p:cNvGrpSpPr/>
        <p:nvPr/>
      </p:nvGrpSpPr>
      <p:grpSpPr>
        <a:xfrm>
          <a:off x="0" y="0"/>
          <a:ext cx="0" cy="0"/>
          <a:chOff x="0" y="0"/>
          <a:chExt cx="0" cy="0"/>
        </a:xfrm>
      </p:grpSpPr>
      <p:sp>
        <p:nvSpPr>
          <p:cNvPr id="1350" name="Google Shape;1350;h2c364d2a762cfe2f_1_1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1" name="Google Shape;1351;h2c364d2a762cfe2f_1_1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2" name="Google Shape;1352;h2c364d2a762cfe2f_1_12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h2c364d2a762cfe2f_1_12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9" name="Google Shape;1369;h2c364d2a762cfe2f_1_12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0" name="Google Shape;1370;h2c364d2a762cfe2f_1_12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5" name="Shape 1385"/>
        <p:cNvGrpSpPr/>
        <p:nvPr/>
      </p:nvGrpSpPr>
      <p:grpSpPr>
        <a:xfrm>
          <a:off x="0" y="0"/>
          <a:ext cx="0" cy="0"/>
          <a:chOff x="0" y="0"/>
          <a:chExt cx="0" cy="0"/>
        </a:xfrm>
      </p:grpSpPr>
      <p:sp>
        <p:nvSpPr>
          <p:cNvPr id="1386" name="Google Shape;1386;h2c364d2a762cfe2f_1_12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7" name="Google Shape;1387;h2c364d2a762cfe2f_1_12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8" name="Google Shape;1388;h2c364d2a762cfe2f_1_12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h2c364d2a762cfe2f_1_12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5" name="Google Shape;1405;h2c364d2a762cfe2f_1_12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6" name="Google Shape;1406;h2c364d2a762cfe2f_1_12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h2c364d2a762cfe2f_1_12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3" name="Google Shape;1423;h2c364d2a762cfe2f_1_12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4" name="Google Shape;1424;h2c364d2a762cfe2f_1_12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h2c364d2a762cfe2f_1_12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1" name="Google Shape;1441;h2c364d2a762cfe2f_1_12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2" name="Google Shape;1442;h2c364d2a762cfe2f_1_12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h2c364d2a762cfe2f_1_13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9" name="Google Shape;1459;h2c364d2a762cfe2f_1_13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0" name="Google Shape;1460;h2c364d2a762cfe2f_1_13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h2c364d2a762cfe2f_1_13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7" name="Google Shape;1477;h2c364d2a762cfe2f_1_13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8" name="Google Shape;1478;h2c364d2a762cfe2f_1_13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h2c364d2a762cfe2f_1_13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5" name="Google Shape;1495;h2c364d2a762cfe2f_1_13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6" name="Google Shape;1496;h2c364d2a762cfe2f_1_13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1" name="Shape 1511"/>
        <p:cNvGrpSpPr/>
        <p:nvPr/>
      </p:nvGrpSpPr>
      <p:grpSpPr>
        <a:xfrm>
          <a:off x="0" y="0"/>
          <a:ext cx="0" cy="0"/>
          <a:chOff x="0" y="0"/>
          <a:chExt cx="0" cy="0"/>
        </a:xfrm>
      </p:grpSpPr>
      <p:sp>
        <p:nvSpPr>
          <p:cNvPr id="1512" name="Google Shape;1512;h2c364d2a762cfe2f_1_13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3" name="Google Shape;1513;h2c364d2a762cfe2f_1_13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4" name="Google Shape;1514;h2c364d2a762cfe2f_1_13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vanceLaw Branding">
  <p:cSld name="Navy_Title_Slide_MTLogo">
    <p:spTree>
      <p:nvGrpSpPr>
        <p:cNvPr id="10" name="Shape 10"/>
        <p:cNvGrpSpPr/>
        <p:nvPr/>
      </p:nvGrpSpPr>
      <p:grpSpPr>
        <a:xfrm>
          <a:off x="0" y="0"/>
          <a:ext cx="0" cy="0"/>
          <a:chOff x="0" y="0"/>
          <a:chExt cx="0" cy="0"/>
        </a:xfrm>
      </p:grpSpPr>
      <p:pic>
        <p:nvPicPr>
          <p:cNvPr id="11" name="Google Shape;11;p2"/>
          <p:cNvPicPr preferRelativeResize="0"/>
          <p:nvPr/>
        </p:nvPicPr>
        <p:blipFill rotWithShape="1">
          <a:blip r:embed="rId2">
            <a:alphaModFix/>
          </a:blip>
          <a:srcRect b="0" l="0" r="0" t="0"/>
          <a:stretch/>
        </p:blipFill>
        <p:spPr>
          <a:xfrm>
            <a:off x="2467" y="0"/>
            <a:ext cx="12187064" cy="6857999"/>
          </a:xfrm>
          <a:prstGeom prst="rect">
            <a:avLst/>
          </a:prstGeom>
          <a:noFill/>
          <a:ln>
            <a:noFill/>
          </a:ln>
        </p:spPr>
      </p:pic>
      <p:sp>
        <p:nvSpPr>
          <p:cNvPr id="12" name="Google Shape;12;p2"/>
          <p:cNvSpPr txBox="1"/>
          <p:nvPr>
            <p:ph type="ctrTitle"/>
          </p:nvPr>
        </p:nvSpPr>
        <p:spPr>
          <a:xfrm>
            <a:off x="764628" y="1815946"/>
            <a:ext cx="5495100" cy="1786500"/>
          </a:xfrm>
          <a:prstGeom prst="rect">
            <a:avLst/>
          </a:prstGeom>
          <a:noFill/>
          <a:ln>
            <a:noFill/>
          </a:ln>
        </p:spPr>
        <p:txBody>
          <a:bodyPr anchorCtr="0" anchor="t" bIns="34275" lIns="68575" spcFirstLastPara="1" rIns="68575" wrap="square" tIns="34275">
            <a:normAutofit/>
          </a:bodyPr>
          <a:lstStyle>
            <a:lvl1pPr lvl="0" marR="0" rtl="0" algn="l">
              <a:lnSpc>
                <a:spcPct val="125000"/>
              </a:lnSpc>
              <a:spcBef>
                <a:spcPts val="0"/>
              </a:spcBef>
              <a:spcAft>
                <a:spcPts val="0"/>
              </a:spcAft>
              <a:buClr>
                <a:schemeClr val="lt1"/>
              </a:buClr>
              <a:buSzPts val="3600"/>
              <a:buFont typeface="Arial"/>
              <a:buNone/>
              <a:defRPr b="1" i="0" sz="4800" u="none" cap="none" strike="noStrike">
                <a:solidFill>
                  <a:schemeClr val="lt1"/>
                </a:solidFill>
                <a:latin typeface="Poppins"/>
                <a:ea typeface="Poppins"/>
                <a:cs typeface="Poppins"/>
                <a:sym typeface="Poppi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3" name="Google Shape;13;p2"/>
          <p:cNvSpPr txBox="1"/>
          <p:nvPr>
            <p:ph idx="1" type="subTitle"/>
          </p:nvPr>
        </p:nvSpPr>
        <p:spPr>
          <a:xfrm>
            <a:off x="764628" y="4070435"/>
            <a:ext cx="5495100" cy="1482000"/>
          </a:xfrm>
          <a:prstGeom prst="rect">
            <a:avLst/>
          </a:prstGeom>
          <a:noFill/>
          <a:ln>
            <a:noFill/>
          </a:ln>
        </p:spPr>
        <p:txBody>
          <a:bodyPr anchorCtr="0" anchor="t" bIns="34275" lIns="68575" spcFirstLastPara="1" rIns="68575" wrap="square" tIns="34275">
            <a:normAutofit/>
          </a:bodyPr>
          <a:lstStyle>
            <a:lvl1pPr lvl="0" marR="0" rtl="0" algn="l">
              <a:lnSpc>
                <a:spcPct val="114000"/>
              </a:lnSpc>
              <a:spcBef>
                <a:spcPts val="1067"/>
              </a:spcBef>
              <a:spcAft>
                <a:spcPts val="0"/>
              </a:spcAft>
              <a:buClr>
                <a:srgbClr val="000000"/>
              </a:buClr>
              <a:buSzPts val="1500"/>
              <a:buFont typeface="Arial"/>
              <a:buNone/>
              <a:defRPr b="0" i="0" sz="2000" u="none" cap="none" strike="noStrike">
                <a:solidFill>
                  <a:schemeClr val="lt1"/>
                </a:solidFill>
                <a:latin typeface="Poppins"/>
                <a:ea typeface="Poppins"/>
                <a:cs typeface="Poppins"/>
                <a:sym typeface="Poppins"/>
              </a:defRPr>
            </a:lvl1pPr>
            <a:lvl2pPr lvl="1" marR="0" rtl="0" algn="ctr">
              <a:lnSpc>
                <a:spcPct val="90000"/>
              </a:lnSpc>
              <a:spcBef>
                <a:spcPts val="533"/>
              </a:spcBef>
              <a:spcAft>
                <a:spcPts val="0"/>
              </a:spcAft>
              <a:buClr>
                <a:srgbClr val="000000"/>
              </a:buClr>
              <a:buSzPts val="1500"/>
              <a:buFont typeface="Arial"/>
              <a:buNone/>
              <a:defRPr b="0" i="0" sz="2000" u="none" cap="none" strike="noStrike">
                <a:solidFill>
                  <a:srgbClr val="000000"/>
                </a:solidFill>
                <a:latin typeface="Arial"/>
                <a:ea typeface="Arial"/>
                <a:cs typeface="Arial"/>
                <a:sym typeface="Arial"/>
              </a:defRPr>
            </a:lvl2pPr>
            <a:lvl3pPr lvl="2" marR="0" rtl="0" algn="ctr">
              <a:lnSpc>
                <a:spcPct val="90000"/>
              </a:lnSpc>
              <a:spcBef>
                <a:spcPts val="533"/>
              </a:spcBef>
              <a:spcAft>
                <a:spcPts val="0"/>
              </a:spcAft>
              <a:buClr>
                <a:srgbClr val="000000"/>
              </a:buClr>
              <a:buSzPts val="1400"/>
              <a:buFont typeface="Arial"/>
              <a:buNone/>
              <a:defRPr b="0" i="0" sz="1867" u="none" cap="none" strike="noStrike">
                <a:solidFill>
                  <a:srgbClr val="000000"/>
                </a:solidFill>
                <a:latin typeface="Arial"/>
                <a:ea typeface="Arial"/>
                <a:cs typeface="Arial"/>
                <a:sym typeface="Arial"/>
              </a:defRPr>
            </a:lvl3pPr>
            <a:lvl4pPr lvl="3" marR="0" rtl="0" algn="ctr">
              <a:lnSpc>
                <a:spcPct val="90000"/>
              </a:lnSpc>
              <a:spcBef>
                <a:spcPts val="533"/>
              </a:spcBef>
              <a:spcAft>
                <a:spcPts val="0"/>
              </a:spcAft>
              <a:buClr>
                <a:srgbClr val="000000"/>
              </a:buClr>
              <a:buSzPts val="1200"/>
              <a:buFont typeface="Arial"/>
              <a:buNone/>
              <a:defRPr b="0" i="0" sz="1600" u="none" cap="none" strike="noStrike">
                <a:solidFill>
                  <a:srgbClr val="000000"/>
                </a:solidFill>
                <a:latin typeface="Arial"/>
                <a:ea typeface="Arial"/>
                <a:cs typeface="Arial"/>
                <a:sym typeface="Arial"/>
              </a:defRPr>
            </a:lvl4pPr>
            <a:lvl5pPr lvl="4" marR="0" rtl="0" algn="ctr">
              <a:lnSpc>
                <a:spcPct val="90000"/>
              </a:lnSpc>
              <a:spcBef>
                <a:spcPts val="533"/>
              </a:spcBef>
              <a:spcAft>
                <a:spcPts val="0"/>
              </a:spcAft>
              <a:buClr>
                <a:srgbClr val="000000"/>
              </a:buClr>
              <a:buSzPts val="1200"/>
              <a:buFont typeface="Arial"/>
              <a:buNone/>
              <a:defRPr b="0" i="0" sz="1600" u="none" cap="none" strike="noStrike">
                <a:solidFill>
                  <a:srgbClr val="000000"/>
                </a:solidFill>
                <a:latin typeface="Arial"/>
                <a:ea typeface="Arial"/>
                <a:cs typeface="Arial"/>
                <a:sym typeface="Arial"/>
              </a:defRPr>
            </a:lvl5pPr>
            <a:lvl6pPr lvl="5" marR="0" rtl="0" algn="ctr">
              <a:lnSpc>
                <a:spcPct val="90000"/>
              </a:lnSpc>
              <a:spcBef>
                <a:spcPts val="533"/>
              </a:spcBef>
              <a:spcAft>
                <a:spcPts val="0"/>
              </a:spcAft>
              <a:buClr>
                <a:schemeClr val="dk1"/>
              </a:buClr>
              <a:buSzPts val="1200"/>
              <a:buFont typeface="Arial"/>
              <a:buNone/>
              <a:defRPr b="0" i="0" sz="1600" u="none" cap="none" strike="noStrike">
                <a:solidFill>
                  <a:srgbClr val="000000"/>
                </a:solidFill>
                <a:latin typeface="Arial"/>
                <a:ea typeface="Arial"/>
                <a:cs typeface="Arial"/>
                <a:sym typeface="Arial"/>
              </a:defRPr>
            </a:lvl6pPr>
            <a:lvl7pPr lvl="6" marR="0" rtl="0" algn="ctr">
              <a:lnSpc>
                <a:spcPct val="90000"/>
              </a:lnSpc>
              <a:spcBef>
                <a:spcPts val="533"/>
              </a:spcBef>
              <a:spcAft>
                <a:spcPts val="0"/>
              </a:spcAft>
              <a:buClr>
                <a:schemeClr val="dk1"/>
              </a:buClr>
              <a:buSzPts val="1200"/>
              <a:buFont typeface="Arial"/>
              <a:buNone/>
              <a:defRPr b="0" i="0" sz="1600" u="none" cap="none" strike="noStrike">
                <a:solidFill>
                  <a:srgbClr val="000000"/>
                </a:solidFill>
                <a:latin typeface="Arial"/>
                <a:ea typeface="Arial"/>
                <a:cs typeface="Arial"/>
                <a:sym typeface="Arial"/>
              </a:defRPr>
            </a:lvl7pPr>
            <a:lvl8pPr lvl="7" marR="0" rtl="0" algn="ctr">
              <a:lnSpc>
                <a:spcPct val="90000"/>
              </a:lnSpc>
              <a:spcBef>
                <a:spcPts val="533"/>
              </a:spcBef>
              <a:spcAft>
                <a:spcPts val="0"/>
              </a:spcAft>
              <a:buClr>
                <a:schemeClr val="dk1"/>
              </a:buClr>
              <a:buSzPts val="1200"/>
              <a:buFont typeface="Arial"/>
              <a:buNone/>
              <a:defRPr b="0" i="0" sz="1600" u="none" cap="none" strike="noStrike">
                <a:solidFill>
                  <a:srgbClr val="000000"/>
                </a:solidFill>
                <a:latin typeface="Arial"/>
                <a:ea typeface="Arial"/>
                <a:cs typeface="Arial"/>
                <a:sym typeface="Arial"/>
              </a:defRPr>
            </a:lvl8pPr>
            <a:lvl9pPr lvl="8" marR="0" rtl="0" algn="ctr">
              <a:lnSpc>
                <a:spcPct val="90000"/>
              </a:lnSpc>
              <a:spcBef>
                <a:spcPts val="533"/>
              </a:spcBef>
              <a:spcAft>
                <a:spcPts val="0"/>
              </a:spcAft>
              <a:buClr>
                <a:schemeClr val="dk1"/>
              </a:buClr>
              <a:buSzPts val="1200"/>
              <a:buFont typeface="Arial"/>
              <a:buNone/>
              <a:defRPr b="0"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 1">
  <p:cSld name="Meet the team - 1">
    <p:spTree>
      <p:nvGrpSpPr>
        <p:cNvPr id="14" name="Shape 14"/>
        <p:cNvGrpSpPr/>
        <p:nvPr/>
      </p:nvGrpSpPr>
      <p:grpSpPr>
        <a:xfrm>
          <a:off x="0" y="0"/>
          <a:ext cx="0" cy="0"/>
          <a:chOff x="0" y="0"/>
          <a:chExt cx="0" cy="0"/>
        </a:xfrm>
      </p:grpSpPr>
      <p:sp>
        <p:nvSpPr>
          <p:cNvPr id="15" name="Google Shape;15;p3"/>
          <p:cNvSpPr/>
          <p:nvPr/>
        </p:nvSpPr>
        <p:spPr>
          <a:xfrm>
            <a:off x="0" y="0"/>
            <a:ext cx="3039000" cy="6722400"/>
          </a:xfrm>
          <a:prstGeom prst="rect">
            <a:avLst/>
          </a:prstGeom>
          <a:gradFill>
            <a:gsLst>
              <a:gs pos="0">
                <a:srgbClr val="CEF0F7"/>
              </a:gs>
              <a:gs pos="100000">
                <a:schemeClr val="lt1"/>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Poppins SemiBold"/>
              <a:ea typeface="Poppins SemiBold"/>
              <a:cs typeface="Poppins SemiBold"/>
              <a:sym typeface="Poppins SemiBold"/>
            </a:endParaRPr>
          </a:p>
        </p:txBody>
      </p:sp>
      <p:sp>
        <p:nvSpPr>
          <p:cNvPr id="16" name="Google Shape;16;p3"/>
          <p:cNvSpPr/>
          <p:nvPr/>
        </p:nvSpPr>
        <p:spPr>
          <a:xfrm>
            <a:off x="254000" y="6248400"/>
            <a:ext cx="11565600" cy="474000"/>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Poppins SemiBold"/>
              <a:ea typeface="Poppins SemiBold"/>
              <a:cs typeface="Poppins SemiBold"/>
              <a:sym typeface="Poppins SemiBold"/>
            </a:endParaRPr>
          </a:p>
        </p:txBody>
      </p:sp>
      <p:sp>
        <p:nvSpPr>
          <p:cNvPr id="17" name="Google Shape;17;p3"/>
          <p:cNvSpPr txBox="1"/>
          <p:nvPr>
            <p:ph type="title"/>
          </p:nvPr>
        </p:nvSpPr>
        <p:spPr>
          <a:xfrm>
            <a:off x="1" y="1186752"/>
            <a:ext cx="3039000" cy="1127700"/>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1"/>
              </a:buClr>
              <a:buSzPts val="3200"/>
              <a:buFont typeface="Poppins SemiBold"/>
              <a:buNone/>
              <a:defRPr b="1" i="0" sz="3200" u="none" cap="none" strike="noStrike">
                <a:solidFill>
                  <a:srgbClr val="000000"/>
                </a:solidFill>
                <a:latin typeface="Poppins SemiBold"/>
                <a:ea typeface="Poppins SemiBold"/>
                <a:cs typeface="Poppins SemiBold"/>
                <a:sym typeface="Poppins SemiBold"/>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pic>
        <p:nvPicPr>
          <p:cNvPr id="18" name="Google Shape;18;p3"/>
          <p:cNvPicPr preferRelativeResize="0"/>
          <p:nvPr/>
        </p:nvPicPr>
        <p:blipFill rotWithShape="1">
          <a:blip r:embed="rId2">
            <a:alphaModFix/>
          </a:blip>
          <a:srcRect b="0" l="0" r="0" t="0"/>
          <a:stretch/>
        </p:blipFill>
        <p:spPr>
          <a:xfrm>
            <a:off x="0" y="6650182"/>
            <a:ext cx="3039038" cy="318350"/>
          </a:xfrm>
          <a:prstGeom prst="rect">
            <a:avLst/>
          </a:prstGeom>
          <a:noFill/>
          <a:ln>
            <a:noFill/>
          </a:ln>
        </p:spPr>
      </p:pic>
      <p:sp>
        <p:nvSpPr>
          <p:cNvPr id="19" name="Google Shape;19;p3"/>
          <p:cNvSpPr/>
          <p:nvPr>
            <p:ph idx="2" type="pic"/>
          </p:nvPr>
        </p:nvSpPr>
        <p:spPr>
          <a:xfrm>
            <a:off x="3626342" y="1186752"/>
            <a:ext cx="3730500" cy="37305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4314"/>
              </a:srgbClr>
            </a:outerShdw>
          </a:effectLst>
        </p:spPr>
      </p:sp>
      <p:pic>
        <p:nvPicPr>
          <p:cNvPr id="20" name="Google Shape;20;p3"/>
          <p:cNvPicPr preferRelativeResize="0"/>
          <p:nvPr/>
        </p:nvPicPr>
        <p:blipFill rotWithShape="1">
          <a:blip r:embed="rId3">
            <a:alphaModFix/>
          </a:blip>
          <a:srcRect b="0" l="0" r="0" t="0"/>
          <a:stretch/>
        </p:blipFill>
        <p:spPr>
          <a:xfrm>
            <a:off x="862892" y="768513"/>
            <a:ext cx="1430652" cy="172240"/>
          </a:xfrm>
          <a:prstGeom prst="rect">
            <a:avLst/>
          </a:prstGeom>
          <a:noFill/>
          <a:ln>
            <a:noFill/>
          </a:ln>
        </p:spPr>
      </p:pic>
      <p:sp>
        <p:nvSpPr>
          <p:cNvPr id="21" name="Google Shape;21;p3"/>
          <p:cNvSpPr txBox="1"/>
          <p:nvPr>
            <p:ph idx="1" type="body"/>
          </p:nvPr>
        </p:nvSpPr>
        <p:spPr>
          <a:xfrm>
            <a:off x="7728616" y="2538650"/>
            <a:ext cx="3338400" cy="689700"/>
          </a:xfrm>
          <a:prstGeom prst="rect">
            <a:avLst/>
          </a:prstGeom>
          <a:solidFill>
            <a:schemeClr val="lt1"/>
          </a:solidFill>
          <a:ln>
            <a:noFill/>
          </a:ln>
        </p:spPr>
        <p:txBody>
          <a:bodyPr anchorCtr="0" anchor="t" bIns="45700" lIns="91425" spcFirstLastPara="1" rIns="91425" wrap="square" tIns="45700">
            <a:normAutofit/>
          </a:bodyPr>
          <a:lstStyle>
            <a:lvl1pPr indent="-228600" lvl="0" marL="457200" marR="0" rtl="0" algn="l">
              <a:lnSpc>
                <a:spcPct val="114000"/>
              </a:lnSpc>
              <a:spcBef>
                <a:spcPts val="1000"/>
              </a:spcBef>
              <a:spcAft>
                <a:spcPts val="0"/>
              </a:spcAft>
              <a:buClr>
                <a:srgbClr val="000000"/>
              </a:buClr>
              <a:buSzPts val="1600"/>
              <a:buFont typeface="Arial"/>
              <a:buNone/>
              <a:defRPr b="1" i="0" sz="1600" u="none" cap="none" strike="noStrike">
                <a:solidFill>
                  <a:schemeClr val="accent3"/>
                </a:solidFill>
                <a:latin typeface="Poppins SemiBold"/>
                <a:ea typeface="Poppins SemiBold"/>
                <a:cs typeface="Poppins SemiBold"/>
                <a:sym typeface="Poppins SemiBold"/>
              </a:defRPr>
            </a:lvl1pPr>
            <a:lvl2pPr indent="-228600" lvl="1" marL="914400" marR="0" rtl="0" algn="ctr">
              <a:lnSpc>
                <a:spcPct val="114000"/>
              </a:lnSpc>
              <a:spcBef>
                <a:spcPts val="500"/>
              </a:spcBef>
              <a:spcAft>
                <a:spcPts val="0"/>
              </a:spcAft>
              <a:buClr>
                <a:srgbClr val="000000"/>
              </a:buClr>
              <a:buSzPts val="1600"/>
              <a:buFont typeface="Arial"/>
              <a:buNone/>
              <a:defRPr b="0" i="0" sz="1600" u="none" cap="none" strike="noStrike">
                <a:solidFill>
                  <a:srgbClr val="000000"/>
                </a:solidFill>
                <a:latin typeface="Poppins"/>
                <a:ea typeface="Poppins"/>
                <a:cs typeface="Poppins"/>
                <a:sym typeface="Poppins"/>
              </a:defRPr>
            </a:lvl2pPr>
            <a:lvl3pPr indent="-228600" lvl="2" marL="1371600" marR="0" rtl="0" algn="ctr">
              <a:lnSpc>
                <a:spcPct val="114000"/>
              </a:lnSpc>
              <a:spcBef>
                <a:spcPts val="500"/>
              </a:spcBef>
              <a:spcAft>
                <a:spcPts val="0"/>
              </a:spcAft>
              <a:buClr>
                <a:srgbClr val="000000"/>
              </a:buClr>
              <a:buSzPts val="1400"/>
              <a:buFont typeface="Arial"/>
              <a:buNone/>
              <a:defRPr b="0" i="0" sz="1400" u="none" cap="none" strike="noStrike">
                <a:solidFill>
                  <a:srgbClr val="000000"/>
                </a:solidFill>
                <a:latin typeface="Poppins"/>
                <a:ea typeface="Poppins"/>
                <a:cs typeface="Poppins"/>
                <a:sym typeface="Poppins"/>
              </a:defRPr>
            </a:lvl3pPr>
            <a:lvl4pPr indent="-228600" lvl="3" marL="1828800" marR="0" rtl="0" algn="ctr">
              <a:lnSpc>
                <a:spcPct val="114000"/>
              </a:lnSpc>
              <a:spcBef>
                <a:spcPts val="500"/>
              </a:spcBef>
              <a:spcAft>
                <a:spcPts val="0"/>
              </a:spcAft>
              <a:buClr>
                <a:srgbClr val="000000"/>
              </a:buClr>
              <a:buSzPts val="1200"/>
              <a:buFont typeface="Arial"/>
              <a:buNone/>
              <a:defRPr b="0" i="0" sz="1200" u="none" cap="none" strike="noStrike">
                <a:solidFill>
                  <a:srgbClr val="000000"/>
                </a:solidFill>
                <a:latin typeface="Poppins"/>
                <a:ea typeface="Poppins"/>
                <a:cs typeface="Poppins"/>
                <a:sym typeface="Poppins"/>
              </a:defRPr>
            </a:lvl4pPr>
            <a:lvl5pPr indent="-228600" lvl="4" marL="2286000" marR="0" rtl="0" algn="ctr">
              <a:lnSpc>
                <a:spcPct val="114000"/>
              </a:lnSpc>
              <a:spcBef>
                <a:spcPts val="500"/>
              </a:spcBef>
              <a:spcAft>
                <a:spcPts val="0"/>
              </a:spcAft>
              <a:buClr>
                <a:srgbClr val="000000"/>
              </a:buClr>
              <a:buSzPts val="1200"/>
              <a:buFont typeface="Arial"/>
              <a:buNone/>
              <a:defRPr b="0" i="0" sz="1200" u="none" cap="none" strike="noStrike">
                <a:solidFill>
                  <a:srgbClr val="000000"/>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22" name="Google Shape;22;p3"/>
          <p:cNvSpPr txBox="1"/>
          <p:nvPr>
            <p:ph idx="3" type="body"/>
          </p:nvPr>
        </p:nvSpPr>
        <p:spPr>
          <a:xfrm>
            <a:off x="7728616" y="3210574"/>
            <a:ext cx="3338400" cy="68970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14000"/>
              </a:lnSpc>
              <a:spcBef>
                <a:spcPts val="1000"/>
              </a:spcBef>
              <a:spcAft>
                <a:spcPts val="0"/>
              </a:spcAft>
              <a:buClr>
                <a:srgbClr val="000000"/>
              </a:buClr>
              <a:buSzPts val="1200"/>
              <a:buFont typeface="Arial"/>
              <a:buNone/>
              <a:defRPr b="0" i="0" sz="1200" u="none" cap="none" strike="noStrike">
                <a:solidFill>
                  <a:schemeClr val="accent2"/>
                </a:solidFill>
                <a:latin typeface="Poppins"/>
                <a:ea typeface="Poppins"/>
                <a:cs typeface="Poppins"/>
                <a:sym typeface="Poppins"/>
              </a:defRPr>
            </a:lvl1pPr>
            <a:lvl2pPr indent="-228600" lvl="1" marL="914400" marR="0" rtl="0" algn="ctr">
              <a:lnSpc>
                <a:spcPct val="114000"/>
              </a:lnSpc>
              <a:spcBef>
                <a:spcPts val="500"/>
              </a:spcBef>
              <a:spcAft>
                <a:spcPts val="0"/>
              </a:spcAft>
              <a:buClr>
                <a:srgbClr val="000000"/>
              </a:buClr>
              <a:buSzPts val="1600"/>
              <a:buFont typeface="Arial"/>
              <a:buNone/>
              <a:defRPr b="0" i="0" sz="1600" u="none" cap="none" strike="noStrike">
                <a:solidFill>
                  <a:srgbClr val="000000"/>
                </a:solidFill>
                <a:latin typeface="Poppins"/>
                <a:ea typeface="Poppins"/>
                <a:cs typeface="Poppins"/>
                <a:sym typeface="Poppins"/>
              </a:defRPr>
            </a:lvl2pPr>
            <a:lvl3pPr indent="-228600" lvl="2" marL="1371600" marR="0" rtl="0" algn="ctr">
              <a:lnSpc>
                <a:spcPct val="114000"/>
              </a:lnSpc>
              <a:spcBef>
                <a:spcPts val="500"/>
              </a:spcBef>
              <a:spcAft>
                <a:spcPts val="0"/>
              </a:spcAft>
              <a:buClr>
                <a:srgbClr val="000000"/>
              </a:buClr>
              <a:buSzPts val="1400"/>
              <a:buFont typeface="Arial"/>
              <a:buNone/>
              <a:defRPr b="0" i="0" sz="1400" u="none" cap="none" strike="noStrike">
                <a:solidFill>
                  <a:srgbClr val="000000"/>
                </a:solidFill>
                <a:latin typeface="Poppins"/>
                <a:ea typeface="Poppins"/>
                <a:cs typeface="Poppins"/>
                <a:sym typeface="Poppins"/>
              </a:defRPr>
            </a:lvl3pPr>
            <a:lvl4pPr indent="-228600" lvl="3" marL="1828800" marR="0" rtl="0" algn="ctr">
              <a:lnSpc>
                <a:spcPct val="114000"/>
              </a:lnSpc>
              <a:spcBef>
                <a:spcPts val="500"/>
              </a:spcBef>
              <a:spcAft>
                <a:spcPts val="0"/>
              </a:spcAft>
              <a:buClr>
                <a:srgbClr val="000000"/>
              </a:buClr>
              <a:buSzPts val="1200"/>
              <a:buFont typeface="Arial"/>
              <a:buNone/>
              <a:defRPr b="0" i="0" sz="1200" u="none" cap="none" strike="noStrike">
                <a:solidFill>
                  <a:srgbClr val="000000"/>
                </a:solidFill>
                <a:latin typeface="Poppins"/>
                <a:ea typeface="Poppins"/>
                <a:cs typeface="Poppins"/>
                <a:sym typeface="Poppins"/>
              </a:defRPr>
            </a:lvl4pPr>
            <a:lvl5pPr indent="-228600" lvl="4" marL="2286000" marR="0" rtl="0" algn="ctr">
              <a:lnSpc>
                <a:spcPct val="114000"/>
              </a:lnSpc>
              <a:spcBef>
                <a:spcPts val="500"/>
              </a:spcBef>
              <a:spcAft>
                <a:spcPts val="0"/>
              </a:spcAft>
              <a:buClr>
                <a:srgbClr val="000000"/>
              </a:buClr>
              <a:buSzPts val="1200"/>
              <a:buFont typeface="Arial"/>
              <a:buNone/>
              <a:defRPr b="0" i="0" sz="1200" u="none" cap="none" strike="noStrike">
                <a:solidFill>
                  <a:srgbClr val="000000"/>
                </a:solidFill>
                <a:latin typeface="Poppins"/>
                <a:ea typeface="Poppins"/>
                <a:cs typeface="Poppins"/>
                <a:sym typeface="Poppins"/>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Gradient" type="obj">
  <p:cSld name="OBJECT">
    <p:spTree>
      <p:nvGrpSpPr>
        <p:cNvPr id="23" name="Shape 23"/>
        <p:cNvGrpSpPr/>
        <p:nvPr/>
      </p:nvGrpSpPr>
      <p:grpSpPr>
        <a:xfrm>
          <a:off x="0" y="0"/>
          <a:ext cx="0" cy="0"/>
          <a:chOff x="0" y="0"/>
          <a:chExt cx="0" cy="0"/>
        </a:xfrm>
      </p:grpSpPr>
      <p:sp>
        <p:nvSpPr>
          <p:cNvPr id="24" name="Google Shape;24;p4"/>
          <p:cNvSpPr/>
          <p:nvPr/>
        </p:nvSpPr>
        <p:spPr>
          <a:xfrm>
            <a:off x="0" y="0"/>
            <a:ext cx="12192000" cy="1321800"/>
          </a:xfrm>
          <a:prstGeom prst="rect">
            <a:avLst/>
          </a:prstGeom>
          <a:gradFill>
            <a:gsLst>
              <a:gs pos="0">
                <a:srgbClr val="CEF0F7"/>
              </a:gs>
              <a:gs pos="100000">
                <a:schemeClr val="lt1"/>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accent2"/>
              </a:solidFill>
              <a:latin typeface="Poppins SemiBold"/>
              <a:ea typeface="Poppins SemiBold"/>
              <a:cs typeface="Poppins SemiBold"/>
              <a:sym typeface="Poppins SemiBold"/>
            </a:endParaRPr>
          </a:p>
        </p:txBody>
      </p:sp>
      <p:sp>
        <p:nvSpPr>
          <p:cNvPr id="25" name="Google Shape;25;p4"/>
          <p:cNvSpPr txBox="1"/>
          <p:nvPr>
            <p:ph type="title"/>
          </p:nvPr>
        </p:nvSpPr>
        <p:spPr>
          <a:xfrm>
            <a:off x="544658" y="622097"/>
            <a:ext cx="11046000" cy="6999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oppins SemiBold"/>
              <a:buNone/>
              <a:defRPr b="1" i="0" sz="1400" u="none" cap="none" strike="noStrike">
                <a:solidFill>
                  <a:srgbClr val="000000"/>
                </a:solidFill>
                <a:latin typeface="Poppins SemiBold"/>
                <a:ea typeface="Poppins SemiBold"/>
                <a:cs typeface="Poppins SemiBold"/>
                <a:sym typeface="Poppins SemiBold"/>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6" name="Google Shape;26;p4"/>
          <p:cNvSpPr txBox="1"/>
          <p:nvPr>
            <p:ph idx="1" type="body"/>
          </p:nvPr>
        </p:nvSpPr>
        <p:spPr>
          <a:xfrm>
            <a:off x="544658" y="1539802"/>
            <a:ext cx="11046000" cy="49218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114000"/>
              </a:lnSpc>
              <a:spcBef>
                <a:spcPts val="1000"/>
              </a:spcBef>
              <a:spcAft>
                <a:spcPts val="0"/>
              </a:spcAft>
              <a:buClr>
                <a:schemeClr val="accent1"/>
              </a:buClr>
              <a:buSzPts val="2800"/>
              <a:buFont typeface="Arial"/>
              <a:buChar char="•"/>
              <a:defRPr b="0" i="0" sz="1400" u="none" cap="none" strike="noStrike">
                <a:solidFill>
                  <a:srgbClr val="000000"/>
                </a:solidFill>
                <a:latin typeface="Poppins Light"/>
                <a:ea typeface="Poppins Light"/>
                <a:cs typeface="Poppins Light"/>
                <a:sym typeface="Poppins Light"/>
              </a:defRPr>
            </a:lvl1pPr>
            <a:lvl2pPr indent="-381000" lvl="1" marL="914400" marR="0" rtl="0" algn="l">
              <a:lnSpc>
                <a:spcPct val="114000"/>
              </a:lnSpc>
              <a:spcBef>
                <a:spcPts val="500"/>
              </a:spcBef>
              <a:spcAft>
                <a:spcPts val="0"/>
              </a:spcAft>
              <a:buClr>
                <a:schemeClr val="accent1"/>
              </a:buClr>
              <a:buSzPts val="2400"/>
              <a:buFont typeface="Arial"/>
              <a:buChar char="•"/>
              <a:defRPr b="0" i="0" sz="1400" u="none" cap="none" strike="noStrike">
                <a:solidFill>
                  <a:srgbClr val="000000"/>
                </a:solidFill>
                <a:latin typeface="Poppins Light"/>
                <a:ea typeface="Poppins Light"/>
                <a:cs typeface="Poppins Light"/>
                <a:sym typeface="Poppins Light"/>
              </a:defRPr>
            </a:lvl2pPr>
            <a:lvl3pPr indent="-355600" lvl="2" marL="1371600" marR="0" rtl="0" algn="l">
              <a:lnSpc>
                <a:spcPct val="114000"/>
              </a:lnSpc>
              <a:spcBef>
                <a:spcPts val="500"/>
              </a:spcBef>
              <a:spcAft>
                <a:spcPts val="0"/>
              </a:spcAft>
              <a:buClr>
                <a:schemeClr val="accent1"/>
              </a:buClr>
              <a:buSzPts val="2000"/>
              <a:buFont typeface="Arial"/>
              <a:buChar char="•"/>
              <a:defRPr b="0" i="0" sz="1400" u="none" cap="none" strike="noStrike">
                <a:solidFill>
                  <a:srgbClr val="000000"/>
                </a:solidFill>
                <a:latin typeface="Poppins Light"/>
                <a:ea typeface="Poppins Light"/>
                <a:cs typeface="Poppins Light"/>
                <a:sym typeface="Poppins Light"/>
              </a:defRPr>
            </a:lvl3pPr>
            <a:lvl4pPr indent="-342900" lvl="3" marL="1828800" marR="0" rtl="0" algn="l">
              <a:lnSpc>
                <a:spcPct val="114000"/>
              </a:lnSpc>
              <a:spcBef>
                <a:spcPts val="500"/>
              </a:spcBef>
              <a:spcAft>
                <a:spcPts val="0"/>
              </a:spcAft>
              <a:buClr>
                <a:schemeClr val="accent1"/>
              </a:buClr>
              <a:buSzPts val="1800"/>
              <a:buFont typeface="Arial"/>
              <a:buChar char="•"/>
              <a:defRPr b="0" i="0" sz="1400" u="none" cap="none" strike="noStrike">
                <a:solidFill>
                  <a:srgbClr val="000000"/>
                </a:solidFill>
                <a:latin typeface="Poppins Light"/>
                <a:ea typeface="Poppins Light"/>
                <a:cs typeface="Poppins Light"/>
                <a:sym typeface="Poppins Light"/>
              </a:defRPr>
            </a:lvl4pPr>
            <a:lvl5pPr indent="-342900" lvl="4" marL="2286000" marR="0" rtl="0" algn="l">
              <a:lnSpc>
                <a:spcPct val="114000"/>
              </a:lnSpc>
              <a:spcBef>
                <a:spcPts val="500"/>
              </a:spcBef>
              <a:spcAft>
                <a:spcPts val="0"/>
              </a:spcAft>
              <a:buClr>
                <a:schemeClr val="accent1"/>
              </a:buClr>
              <a:buSzPts val="1800"/>
              <a:buFont typeface="Arial"/>
              <a:buChar char="•"/>
              <a:defRPr b="0" i="0" sz="1400" u="none" cap="none" strike="noStrike">
                <a:solidFill>
                  <a:srgbClr val="000000"/>
                </a:solidFill>
                <a:latin typeface="Poppins Light"/>
                <a:ea typeface="Poppins Light"/>
                <a:cs typeface="Poppins Light"/>
                <a:sym typeface="Poppins Light"/>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27" name="Shape 27"/>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p:cSld name="LIGHT">
    <p:bg>
      <p:bgPr>
        <a:solidFill>
          <a:srgbClr val="FFFFFF"/>
        </a:solidFill>
      </p:bgPr>
    </p:bg>
    <p:spTree>
      <p:nvGrpSpPr>
        <p:cNvPr id="32" name="Shape 32"/>
        <p:cNvGrpSpPr/>
        <p:nvPr/>
      </p:nvGrpSpPr>
      <p:grpSpPr>
        <a:xfrm>
          <a:off x="0" y="0"/>
          <a:ext cx="0" cy="0"/>
          <a:chOff x="0" y="0"/>
          <a:chExt cx="0" cy="0"/>
        </a:xfrm>
      </p:grpSpPr>
      <p:sp>
        <p:nvSpPr>
          <p:cNvPr id="33" name="Google Shape;33;p7"/>
          <p:cNvSpPr txBox="1"/>
          <p:nvPr/>
        </p:nvSpPr>
        <p:spPr>
          <a:xfrm>
            <a:off x="457200" y="6126480"/>
            <a:ext cx="54864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5A73"/>
              </a:buClr>
              <a:buSzPts val="900"/>
              <a:buFont typeface="Arial"/>
              <a:buNone/>
            </a:pPr>
            <a:r>
              <a:rPr b="0" i="1" lang="en-US" sz="900" u="none" cap="none" strike="noStrike">
                <a:solidFill>
                  <a:srgbClr val="4A5A73"/>
                </a:solidFill>
                <a:latin typeface="Arial"/>
                <a:ea typeface="Arial"/>
                <a:cs typeface="Arial"/>
                <a:sym typeface="Arial"/>
              </a:rPr>
              <a:t>Empower. Automate. Elevate.</a:t>
            </a:r>
            <a:endParaRPr b="0" i="0" sz="9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p:cSld name="DARK">
    <p:bg>
      <p:bgPr>
        <a:solidFill>
          <a:srgbClr val="001949"/>
        </a:solidFill>
      </p:bgPr>
    </p:bg>
    <p:spTree>
      <p:nvGrpSpPr>
        <p:cNvPr id="34" name="Shape 34"/>
        <p:cNvGrpSpPr/>
        <p:nvPr/>
      </p:nvGrpSpPr>
      <p:grpSpPr>
        <a:xfrm>
          <a:off x="0" y="0"/>
          <a:ext cx="0" cy="0"/>
          <a:chOff x="0" y="0"/>
          <a:chExt cx="0" cy="0"/>
        </a:xfrm>
      </p:grpSpPr>
      <p:sp>
        <p:nvSpPr>
          <p:cNvPr id="35" name="Google Shape;35;p8"/>
          <p:cNvSpPr txBox="1"/>
          <p:nvPr/>
        </p:nvSpPr>
        <p:spPr>
          <a:xfrm>
            <a:off x="457200" y="6126480"/>
            <a:ext cx="54864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BFDC"/>
              </a:buClr>
              <a:buSzPts val="900"/>
              <a:buFont typeface="Arial"/>
              <a:buNone/>
            </a:pPr>
            <a:r>
              <a:rPr b="0" i="1" lang="en-US" sz="900" u="none" cap="none" strike="noStrike">
                <a:solidFill>
                  <a:srgbClr val="0ABFDC"/>
                </a:solidFill>
                <a:latin typeface="Arial"/>
                <a:ea typeface="Arial"/>
                <a:cs typeface="Arial"/>
                <a:sym typeface="Arial"/>
              </a:rPr>
              <a:t>Empower. Automate. Elevate.</a:t>
            </a:r>
            <a:endParaRPr b="0" i="0" sz="900" u="none" cap="none" strike="noStrike">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1" Type="http://schemas.openxmlformats.org/officeDocument/2006/relationships/hyperlink" Target="https://control.continuity.net/consoles/reg_advisor/29968" TargetMode="External"/><Relationship Id="rId10" Type="http://schemas.openxmlformats.org/officeDocument/2006/relationships/hyperlink" Target="https://control.continuity.net/consoles/reg_advisor/10463" TargetMode="External"/><Relationship Id="rId13" Type="http://schemas.openxmlformats.org/officeDocument/2006/relationships/hyperlink" Target="https://control.continuity.net/consoles/reg_advisor/84011" TargetMode="External"/><Relationship Id="rId12" Type="http://schemas.openxmlformats.org/officeDocument/2006/relationships/hyperlink" Target="https://control.continuity.net/consoles/reg_advisor/67774" TargetMode="External"/><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hyperlink" Target="https://control.continuity.net/consoles/reg_advisor/140568" TargetMode="External"/><Relationship Id="rId4" Type="http://schemas.openxmlformats.org/officeDocument/2006/relationships/hyperlink" Target="https://control.continuity.net/consoles/reg_advisor/7771" TargetMode="External"/><Relationship Id="rId9" Type="http://schemas.openxmlformats.org/officeDocument/2006/relationships/hyperlink" Target="https://control.continuity.net/consoles/reg_advisor/10197" TargetMode="External"/><Relationship Id="rId15" Type="http://schemas.openxmlformats.org/officeDocument/2006/relationships/hyperlink" Target="https://control.continuity.net/consoles/reg_advisor/137439" TargetMode="External"/><Relationship Id="rId14" Type="http://schemas.openxmlformats.org/officeDocument/2006/relationships/hyperlink" Target="https://control.continuity.net/consoles/reg_advisor/133839" TargetMode="External"/><Relationship Id="rId16" Type="http://schemas.openxmlformats.org/officeDocument/2006/relationships/hyperlink" Target="https://control.continuity.net/consoles/reg_advisor/140568" TargetMode="External"/><Relationship Id="rId5" Type="http://schemas.openxmlformats.org/officeDocument/2006/relationships/hyperlink" Target="https://control.continuity.net/consoles/reg_advisor/8590" TargetMode="External"/><Relationship Id="rId6" Type="http://schemas.openxmlformats.org/officeDocument/2006/relationships/hyperlink" Target="https://control.continuity.net/consoles/reg_advisor/9204" TargetMode="External"/><Relationship Id="rId7" Type="http://schemas.openxmlformats.org/officeDocument/2006/relationships/hyperlink" Target="https://control.continuity.net/consoles/reg_advisor/9404" TargetMode="External"/><Relationship Id="rId8" Type="http://schemas.openxmlformats.org/officeDocument/2006/relationships/hyperlink" Target="https://control.continuity.net/consoles/reg_advisor/1000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hyperlink" Target="https://www.nacha.org/rules/addition-us-treasury-ach-contact-registry-0" TargetMode="External"/><Relationship Id="rId4" Type="http://schemas.openxmlformats.org/officeDocument/2006/relationships/hyperlink" Target="https://control.continuity.net/consoles/reg_advisor/140459"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hyperlink" Target="https://www.nacha.org/rules/minor-topics-rule-change-funds-availability-exceptions-non-same-day-credit-entries-0" TargetMode="External"/><Relationship Id="rId4" Type="http://schemas.openxmlformats.org/officeDocument/2006/relationships/hyperlink" Target="https://control.continuity.net/consoles/reg_advisor/140476"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s://www.nacha.org/rules/currently-accepted-characters-ach-network" TargetMode="External"/><Relationship Id="rId4" Type="http://schemas.openxmlformats.org/officeDocument/2006/relationships/hyperlink" Target="https://control.continuity.net/consoles/reg_advisor/140478"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control.continuity.net/consoles/reg_advisor/140459"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hyperlink" Target="https://www.federalregister.gov/d/2026-15112" TargetMode="External"/><Relationship Id="rId4" Type="http://schemas.openxmlformats.org/officeDocument/2006/relationships/hyperlink" Target="https://control.continuity.net/consoles/reg_advisor/14045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hyperlink" Target="https://www.federalregister.gov/d/2026-16576" TargetMode="External"/><Relationship Id="rId4" Type="http://schemas.openxmlformats.org/officeDocument/2006/relationships/hyperlink" Target="https://control.continuity.net/consoles/reg_advisor/140571"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hyperlink" Target="https://www.federalregister.gov/d/2026-17426" TargetMode="External"/><Relationship Id="rId4" Type="http://schemas.openxmlformats.org/officeDocument/2006/relationships/hyperlink" Target="https://control.continuity.net/consoles/reg_advisor/140604"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hyperlink" Target="https://www.federalregister.gov/d/2026-12692" TargetMode="External"/><Relationship Id="rId4" Type="http://schemas.openxmlformats.org/officeDocument/2006/relationships/hyperlink" Target="https://control.continuity.net/consoles/reg_advisor/140297"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hyperlink" Target="https://www.federalregister.gov/d/2026-12794" TargetMode="External"/><Relationship Id="rId4" Type="http://schemas.openxmlformats.org/officeDocument/2006/relationships/hyperlink" Target="https://control.continuity.net/consoles/reg_advisor/14031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hyperlink" Target="https://www.federalregister.gov/d/2026-11342" TargetMode="External"/><Relationship Id="rId4" Type="http://schemas.openxmlformats.org/officeDocument/2006/relationships/hyperlink" Target="https://control.continuity.net/consoles/reg_advisor/140189"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hyperlink" Target="https://www.federalregister.gov/d/2026-12460" TargetMode="External"/><Relationship Id="rId4" Type="http://schemas.openxmlformats.org/officeDocument/2006/relationships/hyperlink" Target="https://control.continuity.net/consoles/reg_advisor/140287"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hyperlink" Target="https://www.federalregister.gov/d/2026-13919" TargetMode="External"/><Relationship Id="rId4" Type="http://schemas.openxmlformats.org/officeDocument/2006/relationships/hyperlink" Target="https://control.continuity.net/consoles/reg_advisor/140382"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hyperlink" Target="https://www.federalregister.gov/d/2026-17871" TargetMode="External"/><Relationship Id="rId4" Type="http://schemas.openxmlformats.org/officeDocument/2006/relationships/hyperlink" Target="https://control.continuity.net/consoles/reg_advisor/140619"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hyperlink" Target="https://www.fincen.gov/system/files/2026-06/FinCEN-Alert-Fiscal-Fuel-Theft.pdf" TargetMode="External"/><Relationship Id="rId4" Type="http://schemas.openxmlformats.org/officeDocument/2006/relationships/hyperlink" Target="https://control.continuity.net/consoles/reg_advisor/140381" TargetMode="External"/><Relationship Id="rId5" Type="http://schemas.openxmlformats.org/officeDocument/2006/relationships/hyperlink" Target="https://www.federalreserve.gov/supervisionreg/srletters/SR2603.htm" TargetMode="External"/><Relationship Id="rId6" Type="http://schemas.openxmlformats.org/officeDocument/2006/relationships/hyperlink" Target="https://control.continuity.net/consoles/reg_advisor/140403"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hyperlink" Target="https://www.fincen.gov/system/files/shared/314bfactsheet.pdf" TargetMode="External"/><Relationship Id="rId4" Type="http://schemas.openxmlformats.org/officeDocument/2006/relationships/hyperlink" Target="https://control.continuity.net/consoles/reg_advisor/140401" TargetMode="External"/><Relationship Id="rId5" Type="http://schemas.openxmlformats.org/officeDocument/2006/relationships/hyperlink" Target="https://www.fincen.gov/system/files/2026-07/FinCEN-Alert-Fraud-Schemes-Targeting-Federal-Student-Aid.pdf" TargetMode="External"/><Relationship Id="rId6" Type="http://schemas.openxmlformats.org/officeDocument/2006/relationships/hyperlink" Target="https://control.continuity.net/consoles/reg_advisor/14046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hyperlink" Target="https://www.fincen.gov/system/files/2026-07/StatementofBSAenforcmentpolicyJuly2026.pdf" TargetMode="External"/><Relationship Id="rId4" Type="http://schemas.openxmlformats.org/officeDocument/2006/relationships/hyperlink" Target="https://control.continuity.net/consoles/reg_advisor/140481" TargetMode="External"/><Relationship Id="rId5" Type="http://schemas.openxmlformats.org/officeDocument/2006/relationships/hyperlink" Target="https://www.federalregister.gov/d/2026-16365" TargetMode="External"/><Relationship Id="rId6" Type="http://schemas.openxmlformats.org/officeDocument/2006/relationships/hyperlink" Target="https://control.continuity.net/consoles/reg_advisor/14055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hyperlink" Target="https://www.occ.gov/news-issuances/bulletins/2026/bulletin-2026-43a.pdf" TargetMode="External"/><Relationship Id="rId4" Type="http://schemas.openxmlformats.org/officeDocument/2006/relationships/hyperlink" Target="https://control.continuity.net/consoles/reg_advisor/140675" TargetMode="External"/><Relationship Id="rId5" Type="http://schemas.openxmlformats.org/officeDocument/2006/relationships/hyperlink" Target="https://www.fincen.gov/system/files/2026-08/FinCEN-Alert-Scam-Centers.pdf" TargetMode="External"/><Relationship Id="rId6" Type="http://schemas.openxmlformats.org/officeDocument/2006/relationships/hyperlink" Target="https://control.continuity.net/consoles/reg_advisor/140676"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hyperlink" Target="https://www.federalregister.gov/d/2026-18194" TargetMode="External"/><Relationship Id="rId4" Type="http://schemas.openxmlformats.org/officeDocument/2006/relationships/hyperlink" Target="https://control.continuity.net/consoles/reg_advisor/140632" TargetMode="External"/><Relationship Id="rId5" Type="http://schemas.openxmlformats.org/officeDocument/2006/relationships/hyperlink" Target="https://www.fincen.gov/system/files/2026-09/FinCEN-Alert-Iranian-Commercial-Aviation.pdf" TargetMode="External"/><Relationship Id="rId6" Type="http://schemas.openxmlformats.org/officeDocument/2006/relationships/hyperlink" Target="https://control.continuity.net/consoles/reg_advisor/140690"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hyperlink" Target="https://www.occ.gov/news-issuances/bulletins/2026/bulletin-2026-44a.pdf" TargetMode="External"/><Relationship Id="rId4" Type="http://schemas.openxmlformats.org/officeDocument/2006/relationships/hyperlink" Target="https://control.continuity.net/consoles/reg_advisor/140691" TargetMode="External"/></Relationships>
</file>

<file path=ppt/slides/_rels/slide29.xml.rels><?xml version="1.0" encoding="UTF-8" standalone="yes"?><Relationships xmlns="http://schemas.openxmlformats.org/package/2006/relationships"><Relationship Id="rId10" Type="http://schemas.openxmlformats.org/officeDocument/2006/relationships/hyperlink" Target="https://control.continuity.net/consoles/reg_advisor/140481" TargetMode="External"/><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hyperlink" Target="https://control.continuity.net/consoles/reg_advisor/140571" TargetMode="External"/><Relationship Id="rId4" Type="http://schemas.openxmlformats.org/officeDocument/2006/relationships/hyperlink" Target="https://control.continuity.net/consoles/reg_advisor/140604" TargetMode="External"/><Relationship Id="rId9" Type="http://schemas.openxmlformats.org/officeDocument/2006/relationships/hyperlink" Target="https://control.continuity.net/consoles/reg_advisor/140619" TargetMode="External"/><Relationship Id="rId5" Type="http://schemas.openxmlformats.org/officeDocument/2006/relationships/hyperlink" Target="https://control.continuity.net/consoles/reg_advisor/140460" TargetMode="External"/><Relationship Id="rId6" Type="http://schemas.openxmlformats.org/officeDocument/2006/relationships/hyperlink" Target="https://control.continuity.net/consoles/reg_advisor/140554" TargetMode="External"/><Relationship Id="rId7" Type="http://schemas.openxmlformats.org/officeDocument/2006/relationships/hyperlink" Target="https://control.continuity.net/consoles/reg_advisor/140310" TargetMode="External"/><Relationship Id="rId8" Type="http://schemas.openxmlformats.org/officeDocument/2006/relationships/hyperlink" Target="https://control.continuity.net/consoles/reg_advisor/140287"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hyperlink" Target="https://control.continuity.net/consoles/reg_advisor/140381" TargetMode="External"/><Relationship Id="rId4" Type="http://schemas.openxmlformats.org/officeDocument/2006/relationships/hyperlink" Target="https://control.continuity.net/consoles/reg_advisor/140675" TargetMode="External"/><Relationship Id="rId5" Type="http://schemas.openxmlformats.org/officeDocument/2006/relationships/hyperlink" Target="https://control.continuity.net/consoles/reg_advisor/140676" TargetMode="External"/><Relationship Id="rId6" Type="http://schemas.openxmlformats.org/officeDocument/2006/relationships/hyperlink" Target="https://control.continuity.net/consoles/reg_advisor/140403" TargetMode="External"/><Relationship Id="rId7" Type="http://schemas.openxmlformats.org/officeDocument/2006/relationships/hyperlink" Target="https://control.continuity.net/consoles/reg_advisor/140401"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hyperlink" Target="https://control.continuity.net/consoles/reg_advisor/140691" TargetMode="External"/><Relationship Id="rId4" Type="http://schemas.openxmlformats.org/officeDocument/2006/relationships/hyperlink" Target="https://control.continuity.net/consoles/reg_advisor/140382"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hyperlink" Target="https://www.ffiec.gov/news/press-releases/2026/pr-06-30" TargetMode="External"/><Relationship Id="rId4" Type="http://schemas.openxmlformats.org/officeDocument/2006/relationships/hyperlink" Target="https://control.continuity.net/consoles/reg_advisor/140359" TargetMode="External"/><Relationship Id="rId5" Type="http://schemas.openxmlformats.org/officeDocument/2006/relationships/hyperlink" Target="https://www.ffiec.gov/data/cra/software-downloads" TargetMode="External"/><Relationship Id="rId6" Type="http://schemas.openxmlformats.org/officeDocument/2006/relationships/hyperlink" Target="https://control.continuity.net/consoles/reg_advisor/140663"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hyperlink" Target="https://www.ffiec.gov/data/cra" TargetMode="External"/><Relationship Id="rId4" Type="http://schemas.openxmlformats.org/officeDocument/2006/relationships/hyperlink" Target="https://control.continuity.net/consoles/reg_advisor/140694"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hyperlink" Target="https://control.continuity.net/consoles/reg_advisor/140359" TargetMode="External"/><Relationship Id="rId4" Type="http://schemas.openxmlformats.org/officeDocument/2006/relationships/hyperlink" Target="https://control.continuity.net/consoles/reg_advisor/140663"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hyperlink" Target="https://www.federalregister.gov/d/2026-17428" TargetMode="External"/><Relationship Id="rId4" Type="http://schemas.openxmlformats.org/officeDocument/2006/relationships/hyperlink" Target="https://control.continuity.net/consoles/reg_advisor/140603"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hyperlink" Target="https://www.federalregister.gov/d/2026-13834" TargetMode="External"/><Relationship Id="rId4" Type="http://schemas.openxmlformats.org/officeDocument/2006/relationships/hyperlink" Target="https://control.continuity.net/consoles/reg_advisor/140383"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hyperlink" Target="https://www.ffiec.gov/data/census" TargetMode="External"/><Relationship Id="rId4" Type="http://schemas.openxmlformats.org/officeDocument/2006/relationships/hyperlink" Target="https://control.continuity.net/consoles/reg_advisor/140443" TargetMode="External"/><Relationship Id="rId5" Type="http://schemas.openxmlformats.org/officeDocument/2006/relationships/hyperlink" Target="https://www.fdic.gov/consumer-compliance-examination-manual" TargetMode="External"/><Relationship Id="rId6" Type="http://schemas.openxmlformats.org/officeDocument/2006/relationships/hyperlink" Target="https://control.continuity.net/consoles/reg_advisor/140454"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hyperlink" Target="https://files.consumerfinance.gov/f/documents/cfpb_your-home-loan-toolkit.pdf" TargetMode="External"/><Relationship Id="rId4" Type="http://schemas.openxmlformats.org/officeDocument/2006/relationships/hyperlink" Target="https://control.continuity.net/consoles/reg_advisor/140801" TargetMode="External"/><Relationship Id="rId5" Type="http://schemas.openxmlformats.org/officeDocument/2006/relationships/hyperlink" Target="https://www.ftc.gov/system/files/ftc_gov/pdf/disparate%20Impact-policy-statement.pdf" TargetMode="External"/><Relationship Id="rId6" Type="http://schemas.openxmlformats.org/officeDocument/2006/relationships/hyperlink" Target="https://control.continuity.net/consoles/reg_advisor/140572"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hyperlink" Target="https://www.federalregister.gov/d/2026-17307" TargetMode="External"/><Relationship Id="rId4" Type="http://schemas.openxmlformats.org/officeDocument/2006/relationships/hyperlink" Target="https://control.continuity.net/consoles/reg_advisor/140616" TargetMode="External"/><Relationship Id="rId5" Type="http://schemas.openxmlformats.org/officeDocument/2006/relationships/hyperlink" Target="https://www.fdic.gov/consumer-compliance-examination-manual" TargetMode="External"/><Relationship Id="rId6" Type="http://schemas.openxmlformats.org/officeDocument/2006/relationships/hyperlink" Target="https://control.continuity.net/consoles/reg_advisor/140630"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hyperlink" Target="https://control.continuity.net/consoles/reg_advisor/140572" TargetMode="External"/><Relationship Id="rId4" Type="http://schemas.openxmlformats.org/officeDocument/2006/relationships/hyperlink" Target="https://control.continuity.net/consoles/reg_advisor/140616"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hyperlink" Target="https://www.federalregister.gov/d/2026-13628" TargetMode="External"/><Relationship Id="rId4" Type="http://schemas.openxmlformats.org/officeDocument/2006/relationships/hyperlink" Target="https://control.continuity.net/consoles/reg_advisor/140400"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hyperlink" Target="https://www.federalreserve.gov/newsevents/pressreleases/files/bcreg20260716a1.pdf" TargetMode="External"/><Relationship Id="rId4" Type="http://schemas.openxmlformats.org/officeDocument/2006/relationships/hyperlink" Target="https://control.continuity.net/consoles/reg_advisor/140442" TargetMode="External"/><Relationship Id="rId5" Type="http://schemas.openxmlformats.org/officeDocument/2006/relationships/hyperlink" Target="https://www.occ.gov/news-issuances/bulletins/2026/bulletin-2026-48.html" TargetMode="External"/><Relationship Id="rId6" Type="http://schemas.openxmlformats.org/officeDocument/2006/relationships/hyperlink" Target="https://control.continuity.net/consoles/reg_advisor/140803"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hyperlink" Target="https://www.congress.gov/119/plaws/publ101/PLAW-119publ101.pdf" TargetMode="External"/><Relationship Id="rId4" Type="http://schemas.openxmlformats.org/officeDocument/2006/relationships/hyperlink" Target="https://control.continuity.net/consoles/reg_advisor/140586"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hyperlink" Target="https://www.federalregister.gov/d/2026-17440" TargetMode="External"/><Relationship Id="rId4" Type="http://schemas.openxmlformats.org/officeDocument/2006/relationships/hyperlink" Target="https://control.continuity.net/consoles/reg_advisor/140602"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hyperlink" Target="https://www.federalregister.gov/d/2026-17865" TargetMode="External"/><Relationship Id="rId4" Type="http://schemas.openxmlformats.org/officeDocument/2006/relationships/hyperlink" Target="https://control.continuity.net/consoles/reg_advisor/140617"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hyperlink" Target="https://www.federalregister.gov/d/2026-16035" TargetMode="External"/><Relationship Id="rId4" Type="http://schemas.openxmlformats.org/officeDocument/2006/relationships/hyperlink" Target="https://control.continuity.net/consoles/reg_advisor/140536"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hyperlink" Target="https://www.federalregister.gov/d/2026-16027" TargetMode="External"/><Relationship Id="rId4" Type="http://schemas.openxmlformats.org/officeDocument/2006/relationships/hyperlink" Target="https://control.continuity.net/consoles/reg_advisor/140541"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hyperlink" Target="https://www.federalregister.gov/d/2026-15027" TargetMode="External"/><Relationship Id="rId4" Type="http://schemas.openxmlformats.org/officeDocument/2006/relationships/hyperlink" Target="https://control.continuity.net/consoles/reg_advisor/140446"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hyperlink" Target="https://www.federalregister.gov/d/2026-17823" TargetMode="External"/><Relationship Id="rId4" Type="http://schemas.openxmlformats.org/officeDocument/2006/relationships/hyperlink" Target="https://control.continuity.net/consoles/reg_advisor/140618"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hyperlink" Target="https://www.federalregister.gov/d/2026-09944" TargetMode="External"/><Relationship Id="rId4" Type="http://schemas.openxmlformats.org/officeDocument/2006/relationships/hyperlink" Target="https://control.continuity.net/consoles/reg_advisor/140477"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hyperlink" Target="https://www.federalregister.gov/d/2026-13191" TargetMode="External"/><Relationship Id="rId4" Type="http://schemas.openxmlformats.org/officeDocument/2006/relationships/hyperlink" Target="https://control.continuity.net/consoles/reg_advisor/140342"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hyperlink" Target="https://www.federalregister.gov/d/2026-17822" TargetMode="External"/><Relationship Id="rId4" Type="http://schemas.openxmlformats.org/officeDocument/2006/relationships/hyperlink" Target="https://control.continuity.net/consoles/reg_advisor/140620"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hyperlink" Target="https://www.federalregister.gov/d/2026-15995" TargetMode="External"/><Relationship Id="rId4" Type="http://schemas.openxmlformats.org/officeDocument/2006/relationships/hyperlink" Target="https://control.continuity.net/consoles/reg_advisor/140547"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 Id="rId3" Type="http://schemas.openxmlformats.org/officeDocument/2006/relationships/hyperlink" Target="https://www.federalregister.gov/d/2026-15777" TargetMode="External"/><Relationship Id="rId4" Type="http://schemas.openxmlformats.org/officeDocument/2006/relationships/hyperlink" Target="https://control.continuity.net/consoles/reg_advisor/140483"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 Id="rId3" Type="http://schemas.openxmlformats.org/officeDocument/2006/relationships/hyperlink" Target="https://www.fdic.gov/news/financial-institution-letters/2026/consolidated-reports-condition-and-income-second-quarter" TargetMode="External"/><Relationship Id="rId4" Type="http://schemas.openxmlformats.org/officeDocument/2006/relationships/hyperlink" Target="https://control.continuity.net/consoles/reg_advisor/140391" TargetMode="External"/><Relationship Id="rId5" Type="http://schemas.openxmlformats.org/officeDocument/2006/relationships/hyperlink" Target="https://www.fdic.gov/guidance-lending-individuals-not-legally-authorized-work-united-states.pdf" TargetMode="External"/><Relationship Id="rId6" Type="http://schemas.openxmlformats.org/officeDocument/2006/relationships/hyperlink" Target="https://control.continuity.net/consoles/reg_advisor/140428"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 Id="rId3" Type="http://schemas.openxmlformats.org/officeDocument/2006/relationships/hyperlink" Target="https://www.occ.gov/news-issuances/bulletins/2026/bulletin-2026-33.html" TargetMode="External"/><Relationship Id="rId4" Type="http://schemas.openxmlformats.org/officeDocument/2006/relationships/hyperlink" Target="https://control.continuity.net/consoles/reg_advisor/140440" TargetMode="External"/><Relationship Id="rId5" Type="http://schemas.openxmlformats.org/officeDocument/2006/relationships/hyperlink" Target="https://www.occ.gov/news-issuances/news-releases/2026/nr-occ-2026-62a.pdf" TargetMode="External"/><Relationship Id="rId6" Type="http://schemas.openxmlformats.org/officeDocument/2006/relationships/hyperlink" Target="https://control.continuity.net/consoles/reg_advisor/140534"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hyperlink" Target="https://www.ffiec.gov/sites/default/files/data/ubpr/latest-updates/UBPR-Title-and-Liquidity-Changes.pdf" TargetMode="External"/><Relationship Id="rId4" Type="http://schemas.openxmlformats.org/officeDocument/2006/relationships/hyperlink" Target="https://control.continuity.net/consoles/reg_advisor/140396" TargetMode="External"/><Relationship Id="rId5" Type="http://schemas.openxmlformats.org/officeDocument/2006/relationships/hyperlink" Target="https://www.federalreserve.gov/supervisionreg/srletters/SR2604.htm" TargetMode="External"/><Relationship Id="rId6" Type="http://schemas.openxmlformats.org/officeDocument/2006/relationships/hyperlink" Target="https://control.continuity.net/consoles/reg_advisor/140585"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hyperlink" Target="https://www.fdic.gov/risk-management-manual-examination-policies" TargetMode="External"/><Relationship Id="rId4" Type="http://schemas.openxmlformats.org/officeDocument/2006/relationships/hyperlink" Target="https://control.continuity.net/consoles/reg_advisor/140631" TargetMode="External"/><Relationship Id="rId5" Type="http://schemas.openxmlformats.org/officeDocument/2006/relationships/hyperlink" Target="https://ww3.fca.gov/readingrm/exammanual/New%20Exam%20Manual/21.3.pdf" TargetMode="External"/><Relationship Id="rId6" Type="http://schemas.openxmlformats.org/officeDocument/2006/relationships/hyperlink" Target="https://control.continuity.net/consoles/reg_advisor/140674"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 Id="rId3" Type="http://schemas.openxmlformats.org/officeDocument/2006/relationships/hyperlink" Target="https://ncua.gov/regulation-supervision/regulatory-compliance-resources/cecl-resources/simplified-cecl-tool" TargetMode="External"/><Relationship Id="rId4" Type="http://schemas.openxmlformats.org/officeDocument/2006/relationships/hyperlink" Target="https://control.continuity.net/consoles/reg_advisor/140805" TargetMode="External"/><Relationship Id="rId5" Type="http://schemas.openxmlformats.org/officeDocument/2006/relationships/hyperlink" Target="https://ww3.fca.gov/readingrm/infomemo/Lists/InformationMemorandums/Attachments/316/FY%202027%20National%20Oversight%20Plan%20Informational%20Memorandum.pdf" TargetMode="External"/><Relationship Id="rId6" Type="http://schemas.openxmlformats.org/officeDocument/2006/relationships/hyperlink" Target="https://control.continuity.net/consoles/reg_advisor/140804"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 Id="rId3" Type="http://schemas.openxmlformats.org/officeDocument/2006/relationships/hyperlink" Target="https://control.continuity.net/consoles/reg_advisor/140547" TargetMode="External"/><Relationship Id="rId4" Type="http://schemas.openxmlformats.org/officeDocument/2006/relationships/hyperlink" Target="https://control.continuity.net/consoles/reg_advisor/140483" TargetMode="External"/><Relationship Id="rId5" Type="http://schemas.openxmlformats.org/officeDocument/2006/relationships/hyperlink" Target="https://control.continuity.net/consoles/reg_advisor/140391"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 Id="rId3" Type="http://schemas.openxmlformats.org/officeDocument/2006/relationships/hyperlink" Target="https://www.congress.gov/119/plaws/publ101/PLAW-119publ101.pdf" TargetMode="External"/><Relationship Id="rId4" Type="http://schemas.openxmlformats.org/officeDocument/2006/relationships/hyperlink" Target="https://control.continuity.net/consoles/reg_advisor/140605"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 Id="rId3" Type="http://schemas.openxmlformats.org/officeDocument/2006/relationships/hyperlink" Target="https://www.congress.gov/119/plaws/publ101/PLAW-119publ101.pdf" TargetMode="External"/><Relationship Id="rId4" Type="http://schemas.openxmlformats.org/officeDocument/2006/relationships/hyperlink" Target="https://control.continuity.net/consoles/reg_advisor/140606"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 Id="rId3" Type="http://schemas.openxmlformats.org/officeDocument/2006/relationships/hyperlink" Target="https://www.federalregister.gov/d/2026-12856" TargetMode="External"/><Relationship Id="rId4" Type="http://schemas.openxmlformats.org/officeDocument/2006/relationships/hyperlink" Target="https://control.continuity.net/consoles/reg_advisor/140308"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 Id="rId3" Type="http://schemas.openxmlformats.org/officeDocument/2006/relationships/hyperlink" Target="https://www.federalregister.gov/d/2026-16028" TargetMode="External"/><Relationship Id="rId4" Type="http://schemas.openxmlformats.org/officeDocument/2006/relationships/hyperlink" Target="https://control.continuity.net/consoles/reg_advisor/140540"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 Id="rId3" Type="http://schemas.openxmlformats.org/officeDocument/2006/relationships/hyperlink" Target="https://ncua.gov/newsroom/press-release/2026/ncua-board-approves-11-final-rules-deregulation-project" TargetMode="External"/><Relationship Id="rId4" Type="http://schemas.openxmlformats.org/officeDocument/2006/relationships/hyperlink" Target="https://control.continuity.net/consoles/reg_advisor/140537"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 Id="rId3" Type="http://schemas.openxmlformats.org/officeDocument/2006/relationships/hyperlink" Target="https://ncua.gov/newsroom/press-release/2026/ncua-board-approves-11-final-rules-deregulation-project" TargetMode="External"/><Relationship Id="rId4" Type="http://schemas.openxmlformats.org/officeDocument/2006/relationships/hyperlink" Target="https://control.continuity.net/consoles/reg_advisor/140542"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 Id="rId3" Type="http://schemas.openxmlformats.org/officeDocument/2006/relationships/hyperlink" Target="https://www.federalregister.gov/d/2026-16030" TargetMode="External"/><Relationship Id="rId4" Type="http://schemas.openxmlformats.org/officeDocument/2006/relationships/hyperlink" Target="https://control.continuity.net/consoles/reg_advisor/140538"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 Id="rId3" Type="http://schemas.openxmlformats.org/officeDocument/2006/relationships/hyperlink" Target="https://www.federalregister.gov/d/2026-16021" TargetMode="External"/><Relationship Id="rId4" Type="http://schemas.openxmlformats.org/officeDocument/2006/relationships/hyperlink" Target="https://control.continuity.net/consoles/reg_advisor/140546"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 Id="rId3" Type="http://schemas.openxmlformats.org/officeDocument/2006/relationships/hyperlink" Target="https://www.federalregister.gov/d/2026-16029" TargetMode="External"/><Relationship Id="rId4" Type="http://schemas.openxmlformats.org/officeDocument/2006/relationships/hyperlink" Target="https://control.continuity.net/consoles/reg_advisor/140539"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 Id="rId3" Type="http://schemas.openxmlformats.org/officeDocument/2006/relationships/hyperlink" Target="https://www.federalregister.gov/d/2026-18766" TargetMode="External"/><Relationship Id="rId4" Type="http://schemas.openxmlformats.org/officeDocument/2006/relationships/hyperlink" Target="https://control.continuity.net/consoles/reg_advisor/140687"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 Id="rId3" Type="http://schemas.openxmlformats.org/officeDocument/2006/relationships/hyperlink" Target="https://www.federalregister.gov/d/2026-20036" TargetMode="External"/><Relationship Id="rId4" Type="http://schemas.openxmlformats.org/officeDocument/2006/relationships/hyperlink" Target="https://control.continuity.net/consoles/reg_advisor/140868"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 Id="rId3" Type="http://schemas.openxmlformats.org/officeDocument/2006/relationships/hyperlink" Target="https://www.federalregister.gov/d/2026-20037" TargetMode="External"/><Relationship Id="rId4" Type="http://schemas.openxmlformats.org/officeDocument/2006/relationships/hyperlink" Target="https://control.continuity.net/consoles/reg_advisor/140867"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 Id="rId3" Type="http://schemas.openxmlformats.org/officeDocument/2006/relationships/hyperlink" Target="https://www.federalregister.gov/d/2026-12787" TargetMode="External"/><Relationship Id="rId4" Type="http://schemas.openxmlformats.org/officeDocument/2006/relationships/hyperlink" Target="https://control.continuity.net/consoles/reg_advisor/140309"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 Id="rId3" Type="http://schemas.openxmlformats.org/officeDocument/2006/relationships/hyperlink" Target="https://www.federalregister.gov/d/2026-09915" TargetMode="External"/><Relationship Id="rId4" Type="http://schemas.openxmlformats.org/officeDocument/2006/relationships/hyperlink" Target="https://control.continuity.net/consoles/reg_advisor/140039"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 Id="rId3" Type="http://schemas.openxmlformats.org/officeDocument/2006/relationships/hyperlink" Target="https://www.federalregister.gov/d/2026-10375" TargetMode="External"/><Relationship Id="rId4" Type="http://schemas.openxmlformats.org/officeDocument/2006/relationships/hyperlink" Target="https://control.continuity.net/consoles/reg_advisor/140129"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 Id="rId3" Type="http://schemas.openxmlformats.org/officeDocument/2006/relationships/hyperlink" Target="https://www.federalregister.gov/d/2026-13192" TargetMode="External"/><Relationship Id="rId4" Type="http://schemas.openxmlformats.org/officeDocument/2006/relationships/hyperlink" Target="https://control.continuity.net/consoles/reg_advisor/140341"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 Id="rId3" Type="http://schemas.openxmlformats.org/officeDocument/2006/relationships/hyperlink" Target="https://www.federalregister.gov/d/2026-13123" TargetMode="External"/><Relationship Id="rId4" Type="http://schemas.openxmlformats.org/officeDocument/2006/relationships/hyperlink" Target="https://control.continuity.net/consoles/reg_advisor/140343"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 Id="rId3" Type="http://schemas.openxmlformats.org/officeDocument/2006/relationships/hyperlink" Target="https://www.federalregister.gov/d/2026-17649" TargetMode="External"/><Relationship Id="rId4" Type="http://schemas.openxmlformats.org/officeDocument/2006/relationships/hyperlink" Target="https://control.continuity.net/consoles/reg_advisor/140613"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4.xml"/><Relationship Id="rId3" Type="http://schemas.openxmlformats.org/officeDocument/2006/relationships/hyperlink" Target="https://www.federalregister.gov/d/2026-15774" TargetMode="External"/><Relationship Id="rId4" Type="http://schemas.openxmlformats.org/officeDocument/2006/relationships/hyperlink" Target="https://control.continuity.net/consoles/reg_advisor/140484"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5.xml"/><Relationship Id="rId3" Type="http://schemas.openxmlformats.org/officeDocument/2006/relationships/hyperlink" Target="https://www.federalregister.gov/d/2026-15867" TargetMode="External"/><Relationship Id="rId4" Type="http://schemas.openxmlformats.org/officeDocument/2006/relationships/hyperlink" Target="https://control.continuity.net/consoles/reg_advisor/140512"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6.xml"/><Relationship Id="rId3" Type="http://schemas.openxmlformats.org/officeDocument/2006/relationships/hyperlink" Target="https://ww3.fca.gov/readingrm/exammanual/Lists/exammanualrecentupdates/AllItems.aspx" TargetMode="External"/><Relationship Id="rId4" Type="http://schemas.openxmlformats.org/officeDocument/2006/relationships/hyperlink" Target="https://control.continuity.net/consoles/reg_advisor/140358" TargetMode="External"/><Relationship Id="rId5" Type="http://schemas.openxmlformats.org/officeDocument/2006/relationships/hyperlink" Target="https://ww3.fca.gov/readingrm/infomemo/Lists/InformationMemorandums/Attachments/313/AnnualReportIM.pdf" TargetMode="External"/><Relationship Id="rId6" Type="http://schemas.openxmlformats.org/officeDocument/2006/relationships/hyperlink" Target="https://control.continuity.net/consoles/reg_advisor/140393"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7.xml"/><Relationship Id="rId3" Type="http://schemas.openxmlformats.org/officeDocument/2006/relationships/hyperlink" Target="https://www.federalregister.gov/d/2026-13835" TargetMode="External"/><Relationship Id="rId4" Type="http://schemas.openxmlformats.org/officeDocument/2006/relationships/hyperlink" Target="https://control.continuity.net/consoles/reg_advisor/140398" TargetMode="External"/><Relationship Id="rId5" Type="http://schemas.openxmlformats.org/officeDocument/2006/relationships/hyperlink" Target="https://www.fdic.gov/news/financial-institution-letters/2026/supervisory-relief-help-financial-institutions-and-4" TargetMode="External"/><Relationship Id="rId6" Type="http://schemas.openxmlformats.org/officeDocument/2006/relationships/hyperlink" Target="https://control.continuity.net/consoles/reg_advisor/140397"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8.xml"/><Relationship Id="rId3" Type="http://schemas.openxmlformats.org/officeDocument/2006/relationships/hyperlink" Target="https://www.fdic.gov/news/financial-institution-letters/2026/supervisory-relief-help-financial-institutions-and-5" TargetMode="External"/><Relationship Id="rId4" Type="http://schemas.openxmlformats.org/officeDocument/2006/relationships/hyperlink" Target="https://control.continuity.net/consoles/reg_advisor/140429" TargetMode="External"/><Relationship Id="rId5" Type="http://schemas.openxmlformats.org/officeDocument/2006/relationships/hyperlink" Target="https://www.fdic.gov/news/financial-institution-letters/2026/supervisory-relief-help-financial-institutions-and-7" TargetMode="External"/><Relationship Id="rId6" Type="http://schemas.openxmlformats.org/officeDocument/2006/relationships/hyperlink" Target="https://control.continuity.net/consoles/reg_advisor/140449"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9.xml"/><Relationship Id="rId3" Type="http://schemas.openxmlformats.org/officeDocument/2006/relationships/hyperlink" Target="https://www.fdic.gov/news/financial-institution-letters/2026/supervisory-relief-help-financial-institutions-and-6" TargetMode="External"/><Relationship Id="rId4" Type="http://schemas.openxmlformats.org/officeDocument/2006/relationships/hyperlink" Target="https://control.continuity.net/consoles/reg_advisor/140448" TargetMode="External"/><Relationship Id="rId5" Type="http://schemas.openxmlformats.org/officeDocument/2006/relationships/hyperlink" Target="https://www.fdic.gov/news/financial-institution-letters/2026/supervisory-relief-help-financial-institutions-and-8" TargetMode="External"/><Relationship Id="rId6" Type="http://schemas.openxmlformats.org/officeDocument/2006/relationships/hyperlink" Target="https://control.continuity.net/consoles/reg_advisor/140455"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0.xml"/><Relationship Id="rId3" Type="http://schemas.openxmlformats.org/officeDocument/2006/relationships/hyperlink" Target="https://www.fca.gov/template-fca/about/DirectorsRole.pdf" TargetMode="External"/><Relationship Id="rId4" Type="http://schemas.openxmlformats.org/officeDocument/2006/relationships/hyperlink" Target="https://control.continuity.net/consoles/reg_advisor/140533" TargetMode="External"/><Relationship Id="rId5" Type="http://schemas.openxmlformats.org/officeDocument/2006/relationships/hyperlink" Target="https://www.fdic.gov/news/financial-institution-letters/2026/supervisory-relief-help-financial-institutions-and-9" TargetMode="External"/><Relationship Id="rId6" Type="http://schemas.openxmlformats.org/officeDocument/2006/relationships/hyperlink" Target="https://control.continuity.net/consoles/reg_advisor/140535"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1.xml"/><Relationship Id="rId3" Type="http://schemas.openxmlformats.org/officeDocument/2006/relationships/hyperlink" Target="https://www.fdic.gov/news/financial-institution-letters/2026/fdic-office-supervisory-appeals-operational" TargetMode="External"/><Relationship Id="rId4" Type="http://schemas.openxmlformats.org/officeDocument/2006/relationships/hyperlink" Target="https://control.continuity.net/consoles/reg_advisor/140550" TargetMode="External"/><Relationship Id="rId5" Type="http://schemas.openxmlformats.org/officeDocument/2006/relationships/hyperlink" Target="https://www.fdic.gov/revised-procedures-processing-fdi-applications.pdf" TargetMode="External"/><Relationship Id="rId6" Type="http://schemas.openxmlformats.org/officeDocument/2006/relationships/hyperlink" Target="https://control.continuity.net/consoles/reg_advisor/140578"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2.xml"/><Relationship Id="rId3" Type="http://schemas.openxmlformats.org/officeDocument/2006/relationships/hyperlink" Target="https://www.fdic.gov/news/financial-institution-letters/2026/supervisory-relief-help-financial-institutions-and-10" TargetMode="External"/><Relationship Id="rId4" Type="http://schemas.openxmlformats.org/officeDocument/2006/relationships/hyperlink" Target="https://control.continuity.net/consoles/reg_advisor/140583" TargetMode="External"/><Relationship Id="rId5" Type="http://schemas.openxmlformats.org/officeDocument/2006/relationships/hyperlink" Target="https://www.fdic.gov/news/financial-institution-letters/2026/supervisory-relief-help-financial-institutions-and-11" TargetMode="External"/><Relationship Id="rId6" Type="http://schemas.openxmlformats.org/officeDocument/2006/relationships/hyperlink" Target="https://control.continuity.net/consoles/reg_advisor/140584"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3.xml"/><Relationship Id="rId3" Type="http://schemas.openxmlformats.org/officeDocument/2006/relationships/hyperlink" Target="https://www.fdic.gov/news/financial-institution-letters/2026/supervisory-relief-help-financial-institutions-and-12" TargetMode="External"/><Relationship Id="rId4" Type="http://schemas.openxmlformats.org/officeDocument/2006/relationships/hyperlink" Target="https://control.continuity.net/consoles/reg_advisor/140621" TargetMode="External"/><Relationship Id="rId5" Type="http://schemas.openxmlformats.org/officeDocument/2006/relationships/hyperlink" Target="https://www.fdic.gov/bank-examinations/applications-procedures-manual" TargetMode="External"/><Relationship Id="rId6" Type="http://schemas.openxmlformats.org/officeDocument/2006/relationships/hyperlink" Target="https://control.continuity.net/consoles/reg_advisor/140692"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4.xml"/><Relationship Id="rId3" Type="http://schemas.openxmlformats.org/officeDocument/2006/relationships/hyperlink" Target="https://www.federalreserve.gov/newsevents/pressreleases/files/bcreg20260911a3.pdf" TargetMode="External"/><Relationship Id="rId4" Type="http://schemas.openxmlformats.org/officeDocument/2006/relationships/hyperlink" Target="https://control.continuity.net/consoles/reg_advisor/140695" TargetMode="External"/><Relationship Id="rId5" Type="http://schemas.openxmlformats.org/officeDocument/2006/relationships/hyperlink" Target="https://ww3.fca.gov/readingrm/infomemo/Lists/InformationMemorandums/Attachments/315/AnnualMeetingInformationStatementIM.pdf" TargetMode="External"/><Relationship Id="rId6" Type="http://schemas.openxmlformats.org/officeDocument/2006/relationships/hyperlink" Target="https://control.continuity.net/consoles/reg_advisor/140696"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5.xml"/><Relationship Id="rId3" Type="http://schemas.openxmlformats.org/officeDocument/2006/relationships/hyperlink" Target="https://www.federalregister.gov/d/2026-18853" TargetMode="External"/><Relationship Id="rId4" Type="http://schemas.openxmlformats.org/officeDocument/2006/relationships/hyperlink" Target="https://control.continuity.net/consoles/reg_advisor/140697" TargetMode="External"/><Relationship Id="rId5" Type="http://schemas.openxmlformats.org/officeDocument/2006/relationships/hyperlink" Target="https://www.fdic.gov/news/financial-institution-letters/2026/rescission-board-statement-development-and-communication" TargetMode="External"/><Relationship Id="rId6" Type="http://schemas.openxmlformats.org/officeDocument/2006/relationships/hyperlink" Target="https://control.continuity.net/consoles/reg_advisor/140802"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6.xml"/><Relationship Id="rId3" Type="http://schemas.openxmlformats.org/officeDocument/2006/relationships/hyperlink" Target="https://www.fdic.gov/bank-examinations/section-22-golden-parachute-and-indemnification-payments.pdf" TargetMode="External"/><Relationship Id="rId4" Type="http://schemas.openxmlformats.org/officeDocument/2006/relationships/hyperlink" Target="https://control.continuity.net/consoles/reg_advisor/140881" TargetMode="External"/><Relationship Id="rId5" Type="http://schemas.openxmlformats.org/officeDocument/2006/relationships/hyperlink" Target="https://www.fdic.gov/consumer-compliance-examination-manual/consumer-compliance-examination-manual-redline-updates" TargetMode="External"/><Relationship Id="rId6" Type="http://schemas.openxmlformats.org/officeDocument/2006/relationships/hyperlink" Target="https://control.continuity.net/consoles/reg_advisor/140882" TargetMode="External"/></Relationships>
</file>

<file path=ppt/slides/_rels/slide97.xml.rels><?xml version="1.0" encoding="UTF-8" standalone="yes"?><Relationships xmlns="http://schemas.openxmlformats.org/package/2006/relationships"><Relationship Id="rId11" Type="http://schemas.openxmlformats.org/officeDocument/2006/relationships/hyperlink" Target="https://control.continuity.net/consoles/reg_advisor/140621" TargetMode="External"/><Relationship Id="rId10" Type="http://schemas.openxmlformats.org/officeDocument/2006/relationships/hyperlink" Target="https://control.continuity.net/consoles/reg_advisor/140584" TargetMode="External"/><Relationship Id="rId1" Type="http://schemas.openxmlformats.org/officeDocument/2006/relationships/slideLayout" Target="../slideLayouts/slideLayout6.xml"/><Relationship Id="rId2" Type="http://schemas.openxmlformats.org/officeDocument/2006/relationships/notesSlide" Target="../notesSlides/notesSlide97.xml"/><Relationship Id="rId3" Type="http://schemas.openxmlformats.org/officeDocument/2006/relationships/hyperlink" Target="https://control.continuity.net/consoles/reg_advisor/140397" TargetMode="External"/><Relationship Id="rId4" Type="http://schemas.openxmlformats.org/officeDocument/2006/relationships/hyperlink" Target="https://control.continuity.net/consoles/reg_advisor/140429" TargetMode="External"/><Relationship Id="rId9" Type="http://schemas.openxmlformats.org/officeDocument/2006/relationships/hyperlink" Target="https://control.continuity.net/consoles/reg_advisor/140583" TargetMode="External"/><Relationship Id="rId5" Type="http://schemas.openxmlformats.org/officeDocument/2006/relationships/hyperlink" Target="https://control.continuity.net/consoles/reg_advisor/140449" TargetMode="External"/><Relationship Id="rId6" Type="http://schemas.openxmlformats.org/officeDocument/2006/relationships/hyperlink" Target="https://control.continuity.net/consoles/reg_advisor/140448" TargetMode="External"/><Relationship Id="rId7" Type="http://schemas.openxmlformats.org/officeDocument/2006/relationships/hyperlink" Target="https://control.continuity.net/consoles/reg_advisor/140455" TargetMode="External"/><Relationship Id="rId8" Type="http://schemas.openxmlformats.org/officeDocument/2006/relationships/hyperlink" Target="https://control.continuity.net/consoles/reg_advisor/140535"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9"/>
          <p:cNvSpPr txBox="1"/>
          <p:nvPr/>
        </p:nvSpPr>
        <p:spPr>
          <a:xfrm>
            <a:off x="899568" y="1446434"/>
            <a:ext cx="5619600" cy="2185500"/>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Clr>
                <a:srgbClr val="000000"/>
              </a:buClr>
              <a:buSzPts val="3600"/>
              <a:buFont typeface="Arial"/>
              <a:buNone/>
            </a:pPr>
            <a:r>
              <a:t/>
            </a:r>
            <a:endParaRPr b="1" i="0" sz="3600" u="none" cap="none" strike="noStrike">
              <a:solidFill>
                <a:srgbClr val="FFFFFF"/>
              </a:solidFill>
              <a:latin typeface="Arial"/>
              <a:ea typeface="Arial"/>
              <a:cs typeface="Arial"/>
              <a:sym typeface="Arial"/>
            </a:endParaRPr>
          </a:p>
        </p:txBody>
      </p:sp>
      <p:sp>
        <p:nvSpPr>
          <p:cNvPr id="41" name="Google Shape;41;p9"/>
          <p:cNvSpPr txBox="1"/>
          <p:nvPr/>
        </p:nvSpPr>
        <p:spPr>
          <a:xfrm>
            <a:off x="899568" y="4110511"/>
            <a:ext cx="5619600" cy="1515600"/>
          </a:xfrm>
          <a:prstGeom prst="rect">
            <a:avLst/>
          </a:prstGeom>
          <a:noFill/>
          <a:ln>
            <a:noFill/>
          </a:ln>
        </p:spPr>
        <p:txBody>
          <a:bodyPr anchorCtr="0" anchor="t" bIns="34275" lIns="68575" spcFirstLastPara="1" rIns="68575" wrap="square" tIns="34275">
            <a:normAutofit/>
          </a:bodyPr>
          <a:lstStyle/>
          <a:p>
            <a:pPr indent="0" lvl="0" marL="0" marR="0" rtl="0" algn="l">
              <a:lnSpc>
                <a:spcPct val="90000"/>
              </a:lnSpc>
              <a:spcBef>
                <a:spcPts val="800"/>
              </a:spcBef>
              <a:spcAft>
                <a:spcPts val="0"/>
              </a:spcAft>
              <a:buClr>
                <a:srgbClr val="000000"/>
              </a:buClr>
              <a:buSzPts val="1500"/>
              <a:buFont typeface="Arial"/>
              <a:buNone/>
            </a:pPr>
            <a:r>
              <a:t/>
            </a:r>
            <a:endParaRPr b="0" i="0" sz="1500" u="none" cap="none" strike="noStrike">
              <a:solidFill>
                <a:srgbClr val="FFFFFF"/>
              </a:solidFill>
              <a:latin typeface="Arial"/>
              <a:ea typeface="Arial"/>
              <a:cs typeface="Arial"/>
              <a:sym typeface="Arial"/>
            </a:endParaRPr>
          </a:p>
        </p:txBody>
      </p:sp>
      <p:sp>
        <p:nvSpPr>
          <p:cNvPr id="42" name="Google Shape;42;p9"/>
          <p:cNvSpPr txBox="1"/>
          <p:nvPr>
            <p:ph type="ctrTitle"/>
          </p:nvPr>
        </p:nvSpPr>
        <p:spPr>
          <a:xfrm>
            <a:off x="917025" y="2196951"/>
            <a:ext cx="5495100" cy="22545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lt1"/>
              </a:buClr>
              <a:buSzPts val="4320"/>
              <a:buFont typeface="Arial"/>
              <a:buNone/>
            </a:pPr>
            <a:r>
              <a:rPr lang="en-US" sz="5349"/>
              <a:t>RegAdvisor Pro </a:t>
            </a:r>
            <a:endParaRPr sz="5349"/>
          </a:p>
          <a:p>
            <a:pPr indent="0" lvl="0" marL="0" rtl="0" algn="l">
              <a:lnSpc>
                <a:spcPct val="100000"/>
              </a:lnSpc>
              <a:spcBef>
                <a:spcPts val="0"/>
              </a:spcBef>
              <a:spcAft>
                <a:spcPts val="0"/>
              </a:spcAft>
              <a:buClr>
                <a:schemeClr val="lt1"/>
              </a:buClr>
              <a:buSzPts val="4320"/>
              <a:buFont typeface="Arial"/>
              <a:buNone/>
            </a:pPr>
            <a:r>
              <a:rPr lang="en-US" sz="5349"/>
              <a:t>Quarterly Update</a:t>
            </a:r>
            <a:endParaRPr sz="5349"/>
          </a:p>
          <a:p>
            <a:pPr indent="0" lvl="0" marL="0" rtl="0" algn="l">
              <a:lnSpc>
                <a:spcPct val="100000"/>
              </a:lnSpc>
              <a:spcBef>
                <a:spcPts val="0"/>
              </a:spcBef>
              <a:spcAft>
                <a:spcPts val="0"/>
              </a:spcAft>
              <a:buClr>
                <a:schemeClr val="lt1"/>
              </a:buClr>
              <a:buSzPts val="4320"/>
              <a:buFont typeface="Arial"/>
              <a:buNone/>
            </a:pPr>
            <a:r>
              <a:rPr lang="en-US" sz="3518"/>
              <a:t>Q3 2026</a:t>
            </a:r>
            <a:endParaRPr sz="4220"/>
          </a:p>
        </p:txBody>
      </p:sp>
      <p:sp>
        <p:nvSpPr>
          <p:cNvPr id="43" name="Google Shape;43;p9"/>
          <p:cNvSpPr txBox="1"/>
          <p:nvPr>
            <p:ph idx="1" type="subTitle"/>
          </p:nvPr>
        </p:nvSpPr>
        <p:spPr>
          <a:xfrm>
            <a:off x="917028" y="4451435"/>
            <a:ext cx="5495100" cy="1482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000"/>
              <a:buNone/>
            </a:pPr>
            <a:r>
              <a:rPr lang="en-US"/>
              <a:t>October 2026</a:t>
            </a:r>
            <a:endParaRPr/>
          </a:p>
          <a:p>
            <a:pPr indent="0" lvl="0" marL="0" rtl="0" algn="l">
              <a:lnSpc>
                <a:spcPct val="90000"/>
              </a:lnSpc>
              <a:spcBef>
                <a:spcPts val="0"/>
              </a:spcBef>
              <a:spcAft>
                <a:spcPts val="0"/>
              </a:spcAft>
              <a:buSzPts val="2000"/>
              <a:buNone/>
            </a:pPr>
            <a:r>
              <a:t/>
            </a:r>
            <a:endParaRPr/>
          </a:p>
          <a:p>
            <a:pPr indent="0" lvl="0" marL="0" rtl="0" algn="l">
              <a:lnSpc>
                <a:spcPct val="90000"/>
              </a:lnSpc>
              <a:spcBef>
                <a:spcPts val="0"/>
              </a:spcBef>
              <a:spcAft>
                <a:spcPts val="0"/>
              </a:spcAft>
              <a:buClr>
                <a:srgbClr val="09BEDB"/>
              </a:buClr>
              <a:buSzPts val="600"/>
              <a:buFont typeface="Arial"/>
              <a:buNone/>
            </a:pPr>
            <a:r>
              <a:rPr i="1" lang="en-US" sz="1000"/>
              <a:t>Please note: The information contained herein is confidential and proprietary to Mitratech Holdings, Inc. Information should not be shared - in whole or in part - with anyone outside the intended recipients without written permission.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10"/>
          <p:cNvSpPr txBox="1"/>
          <p:nvPr>
            <p:ph type="title"/>
          </p:nvPr>
        </p:nvSpPr>
        <p:spPr>
          <a:xfrm>
            <a:off x="1" y="1186752"/>
            <a:ext cx="3039000" cy="1127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3900">
                <a:solidFill>
                  <a:schemeClr val="dk1"/>
                </a:solidFill>
              </a:rPr>
              <a:t>Agenda</a:t>
            </a:r>
            <a:endParaRPr b="1" sz="3900">
              <a:solidFill>
                <a:schemeClr val="dk1"/>
              </a:solidFill>
            </a:endParaRPr>
          </a:p>
        </p:txBody>
      </p:sp>
      <p:sp>
        <p:nvSpPr>
          <p:cNvPr id="50" name="Google Shape;50;p10"/>
          <p:cNvSpPr txBox="1"/>
          <p:nvPr>
            <p:ph idx="1" type="body"/>
          </p:nvPr>
        </p:nvSpPr>
        <p:spPr>
          <a:xfrm>
            <a:off x="4334200" y="682650"/>
            <a:ext cx="5920800" cy="5492700"/>
          </a:xfrm>
          <a:prstGeom prst="rect">
            <a:avLst/>
          </a:prstGeom>
          <a:noFill/>
          <a:ln>
            <a:noFill/>
          </a:ln>
        </p:spPr>
        <p:txBody>
          <a:bodyPr anchorCtr="0" anchor="t" bIns="45700" lIns="91425" spcFirstLastPara="1" rIns="91425" wrap="square" tIns="45700">
            <a:noAutofit/>
          </a:bodyPr>
          <a:lstStyle/>
          <a:p>
            <a:pPr indent="-368300" lvl="0" marL="457200" rtl="0" algn="l">
              <a:lnSpc>
                <a:spcPct val="115000"/>
              </a:lnSpc>
              <a:spcBef>
                <a:spcPts val="1000"/>
              </a:spcBef>
              <a:spcAft>
                <a:spcPts val="0"/>
              </a:spcAft>
              <a:buClr>
                <a:schemeClr val="accent2"/>
              </a:buClr>
              <a:buSzPts val="2200"/>
              <a:buChar char="➔"/>
            </a:pPr>
            <a:r>
              <a:rPr lang="en-US" sz="2200">
                <a:solidFill>
                  <a:schemeClr val="dk1"/>
                </a:solidFill>
              </a:rPr>
              <a:t>Regulatory Operations Center (ROC) Quarterly Data</a:t>
            </a:r>
            <a:endParaRPr sz="2200">
              <a:solidFill>
                <a:schemeClr val="dk1"/>
              </a:solidFill>
            </a:endParaRPr>
          </a:p>
          <a:p>
            <a:pPr indent="-368300" lvl="0" marL="457200" rtl="0" algn="l">
              <a:lnSpc>
                <a:spcPct val="115000"/>
              </a:lnSpc>
              <a:spcBef>
                <a:spcPts val="1000"/>
              </a:spcBef>
              <a:spcAft>
                <a:spcPts val="0"/>
              </a:spcAft>
              <a:buClr>
                <a:schemeClr val="accent2"/>
              </a:buClr>
              <a:buSzPts val="2200"/>
              <a:buChar char="➔"/>
            </a:pPr>
            <a:r>
              <a:rPr lang="en-US" sz="2200">
                <a:solidFill>
                  <a:schemeClr val="dk1"/>
                </a:solidFill>
              </a:rPr>
              <a:t>RegAdvisor Pro Update</a:t>
            </a:r>
            <a:endParaRPr sz="2200">
              <a:solidFill>
                <a:schemeClr val="dk1"/>
              </a:solidFill>
            </a:endParaRPr>
          </a:p>
          <a:p>
            <a:pPr indent="-368300" lvl="1" marL="914400" rtl="0" algn="l">
              <a:lnSpc>
                <a:spcPct val="115000"/>
              </a:lnSpc>
              <a:spcBef>
                <a:spcPts val="1000"/>
              </a:spcBef>
              <a:spcAft>
                <a:spcPts val="0"/>
              </a:spcAft>
              <a:buClr>
                <a:schemeClr val="accent2"/>
              </a:buClr>
              <a:buSzPts val="2200"/>
              <a:buChar char="◆"/>
            </a:pPr>
            <a:r>
              <a:rPr lang="en-US" sz="2200">
                <a:solidFill>
                  <a:schemeClr val="dk1"/>
                </a:solidFill>
              </a:rPr>
              <a:t>Spotlight</a:t>
            </a:r>
            <a:endParaRPr sz="2200">
              <a:solidFill>
                <a:schemeClr val="dk1"/>
              </a:solidFill>
            </a:endParaRPr>
          </a:p>
          <a:p>
            <a:pPr indent="-368300" lvl="1" marL="914400" rtl="0" algn="l">
              <a:lnSpc>
                <a:spcPct val="115000"/>
              </a:lnSpc>
              <a:spcBef>
                <a:spcPts val="1000"/>
              </a:spcBef>
              <a:spcAft>
                <a:spcPts val="0"/>
              </a:spcAft>
              <a:buClr>
                <a:schemeClr val="accent2"/>
              </a:buClr>
              <a:buSzPts val="2200"/>
              <a:buChar char="◆"/>
            </a:pPr>
            <a:r>
              <a:rPr lang="en-US" sz="2200">
                <a:solidFill>
                  <a:schemeClr val="dk1"/>
                </a:solidFill>
              </a:rPr>
              <a:t>ACH</a:t>
            </a:r>
            <a:endParaRPr sz="2200">
              <a:solidFill>
                <a:schemeClr val="dk1"/>
              </a:solidFill>
            </a:endParaRPr>
          </a:p>
          <a:p>
            <a:pPr indent="-368300" lvl="1" marL="914400" rtl="0" algn="l">
              <a:lnSpc>
                <a:spcPct val="115000"/>
              </a:lnSpc>
              <a:spcBef>
                <a:spcPts val="1000"/>
              </a:spcBef>
              <a:spcAft>
                <a:spcPts val="0"/>
              </a:spcAft>
              <a:buClr>
                <a:schemeClr val="accent2"/>
              </a:buClr>
              <a:buSzPts val="2200"/>
              <a:buChar char="◆"/>
            </a:pPr>
            <a:r>
              <a:rPr lang="en-US" sz="2200">
                <a:solidFill>
                  <a:schemeClr val="dk1"/>
                </a:solidFill>
              </a:rPr>
              <a:t>BSA</a:t>
            </a:r>
            <a:endParaRPr sz="2200">
              <a:solidFill>
                <a:schemeClr val="dk1"/>
              </a:solidFill>
            </a:endParaRPr>
          </a:p>
          <a:p>
            <a:pPr indent="-368300" lvl="1" marL="914400" rtl="0" algn="l">
              <a:lnSpc>
                <a:spcPct val="115000"/>
              </a:lnSpc>
              <a:spcBef>
                <a:spcPts val="1000"/>
              </a:spcBef>
              <a:spcAft>
                <a:spcPts val="0"/>
              </a:spcAft>
              <a:buClr>
                <a:schemeClr val="accent2"/>
              </a:buClr>
              <a:buSzPts val="2200"/>
              <a:buChar char="◆"/>
            </a:pPr>
            <a:r>
              <a:rPr lang="en-US" sz="2200">
                <a:solidFill>
                  <a:schemeClr val="dk1"/>
                </a:solidFill>
              </a:rPr>
              <a:t>CRA</a:t>
            </a:r>
            <a:endParaRPr sz="2200">
              <a:solidFill>
                <a:schemeClr val="dk1"/>
              </a:solidFill>
            </a:endParaRPr>
          </a:p>
          <a:p>
            <a:pPr indent="-368300" lvl="1" marL="914400" rtl="0" algn="l">
              <a:lnSpc>
                <a:spcPct val="115000"/>
              </a:lnSpc>
              <a:spcBef>
                <a:spcPts val="1000"/>
              </a:spcBef>
              <a:spcAft>
                <a:spcPts val="0"/>
              </a:spcAft>
              <a:buClr>
                <a:schemeClr val="accent2"/>
              </a:buClr>
              <a:buSzPts val="2200"/>
              <a:buChar char="◆"/>
            </a:pPr>
            <a:r>
              <a:rPr lang="en-US" sz="2200">
                <a:solidFill>
                  <a:schemeClr val="dk1"/>
                </a:solidFill>
              </a:rPr>
              <a:t>Compliance</a:t>
            </a:r>
            <a:endParaRPr sz="2200">
              <a:solidFill>
                <a:schemeClr val="dk1"/>
              </a:solidFill>
            </a:endParaRPr>
          </a:p>
          <a:p>
            <a:pPr indent="-368300" lvl="1" marL="914400" rtl="0" algn="l">
              <a:lnSpc>
                <a:spcPct val="115000"/>
              </a:lnSpc>
              <a:spcBef>
                <a:spcPts val="1000"/>
              </a:spcBef>
              <a:spcAft>
                <a:spcPts val="0"/>
              </a:spcAft>
              <a:buClr>
                <a:schemeClr val="accent2"/>
              </a:buClr>
              <a:buSzPts val="2200"/>
              <a:buChar char="◆"/>
            </a:pPr>
            <a:r>
              <a:rPr lang="en-US" sz="2200">
                <a:solidFill>
                  <a:schemeClr val="dk1"/>
                </a:solidFill>
              </a:rPr>
              <a:t>IT</a:t>
            </a:r>
            <a:endParaRPr sz="2200">
              <a:solidFill>
                <a:schemeClr val="dk1"/>
              </a:solidFill>
            </a:endParaRPr>
          </a:p>
          <a:p>
            <a:pPr indent="-368300" lvl="1" marL="914400" rtl="0" algn="l">
              <a:lnSpc>
                <a:spcPct val="115000"/>
              </a:lnSpc>
              <a:spcBef>
                <a:spcPts val="1000"/>
              </a:spcBef>
              <a:spcAft>
                <a:spcPts val="0"/>
              </a:spcAft>
              <a:buClr>
                <a:schemeClr val="accent2"/>
              </a:buClr>
              <a:buSzPts val="2200"/>
              <a:buChar char="◆"/>
            </a:pPr>
            <a:r>
              <a:rPr lang="en-US" sz="2200">
                <a:solidFill>
                  <a:schemeClr val="dk1"/>
                </a:solidFill>
              </a:rPr>
              <a:t>Safety &amp; Soundness</a:t>
            </a:r>
            <a:endParaRPr sz="2200">
              <a:solidFill>
                <a:schemeClr val="dk1"/>
              </a:solidFill>
            </a:endParaRPr>
          </a:p>
          <a:p>
            <a:pPr indent="-368300" lvl="1" marL="914400" rtl="0" algn="l">
              <a:lnSpc>
                <a:spcPct val="115000"/>
              </a:lnSpc>
              <a:spcBef>
                <a:spcPts val="1000"/>
              </a:spcBef>
              <a:spcAft>
                <a:spcPts val="0"/>
              </a:spcAft>
              <a:buClr>
                <a:schemeClr val="accent2"/>
              </a:buClr>
              <a:buSzPts val="2200"/>
              <a:buChar char="◆"/>
            </a:pPr>
            <a:r>
              <a:rPr lang="en-US" sz="2200">
                <a:solidFill>
                  <a:schemeClr val="dk1"/>
                </a:solidFill>
              </a:rPr>
              <a:t>Other</a:t>
            </a:r>
            <a:endParaRPr sz="22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1949"/>
        </a:solidFill>
      </p:bgPr>
    </p:bg>
    <p:spTree>
      <p:nvGrpSpPr>
        <p:cNvPr id="54" name="Shape 54"/>
        <p:cNvGrpSpPr/>
        <p:nvPr/>
      </p:nvGrpSpPr>
      <p:grpSpPr>
        <a:xfrm>
          <a:off x="0" y="0"/>
          <a:ext cx="0" cy="0"/>
          <a:chOff x="0" y="0"/>
          <a:chExt cx="0" cy="0"/>
        </a:xfrm>
      </p:grpSpPr>
      <p:sp>
        <p:nvSpPr>
          <p:cNvPr id="55" name="Google Shape;55;p11"/>
          <p:cNvSpPr/>
          <p:nvPr/>
        </p:nvSpPr>
        <p:spPr>
          <a:xfrm>
            <a:off x="-1371600" y="4114800"/>
            <a:ext cx="4572000" cy="4572000"/>
          </a:xfrm>
          <a:prstGeom prst="ellipse">
            <a:avLst/>
          </a:prstGeom>
          <a:solidFill>
            <a:srgbClr val="04245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6" name="Google Shape;56;p11"/>
          <p:cNvSpPr/>
          <p:nvPr/>
        </p:nvSpPr>
        <p:spPr>
          <a:xfrm>
            <a:off x="822960" y="2651760"/>
            <a:ext cx="9144000" cy="3657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ABFDC"/>
              </a:buClr>
              <a:buSzPts val="1400"/>
              <a:buFont typeface="Arial"/>
              <a:buNone/>
            </a:pPr>
            <a:r>
              <a:rPr b="1" i="0" lang="en-US" sz="1400" u="none" cap="none" strike="noStrike">
                <a:solidFill>
                  <a:srgbClr val="0ABFDC"/>
                </a:solidFill>
                <a:latin typeface="Arial"/>
                <a:ea typeface="Arial"/>
                <a:cs typeface="Arial"/>
                <a:sym typeface="Arial"/>
              </a:rPr>
              <a:t>Q2 2026</a:t>
            </a:r>
            <a:endParaRPr b="0" i="0" sz="1400" u="none" cap="none" strike="noStrike">
              <a:solidFill>
                <a:schemeClr val="dk1"/>
              </a:solidFill>
              <a:latin typeface="Calibri"/>
              <a:ea typeface="Calibri"/>
              <a:cs typeface="Calibri"/>
              <a:sym typeface="Calibri"/>
            </a:endParaRPr>
          </a:p>
        </p:txBody>
      </p:sp>
      <p:sp>
        <p:nvSpPr>
          <p:cNvPr id="57" name="Google Shape;57;p11"/>
          <p:cNvSpPr/>
          <p:nvPr/>
        </p:nvSpPr>
        <p:spPr>
          <a:xfrm>
            <a:off x="777240" y="2971800"/>
            <a:ext cx="9144000" cy="12801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5600"/>
              <a:buFont typeface="Poppins"/>
              <a:buNone/>
            </a:pPr>
            <a:r>
              <a:rPr b="1" i="0" lang="en-US" sz="5600" u="none" cap="none" strike="noStrike">
                <a:solidFill>
                  <a:srgbClr val="FFFFFF"/>
                </a:solidFill>
                <a:latin typeface="Poppins"/>
                <a:ea typeface="Poppins"/>
                <a:cs typeface="Poppins"/>
                <a:sym typeface="Poppins"/>
              </a:rPr>
              <a:t>ROC DATA</a:t>
            </a:r>
            <a:endParaRPr b="0" i="0" sz="5600" u="none" cap="none" strike="noStrike">
              <a:solidFill>
                <a:schemeClr val="dk1"/>
              </a:solidFill>
              <a:latin typeface="Calibri"/>
              <a:ea typeface="Calibri"/>
              <a:cs typeface="Calibri"/>
              <a:sym typeface="Calibri"/>
            </a:endParaRPr>
          </a:p>
        </p:txBody>
      </p:sp>
      <p:sp>
        <p:nvSpPr>
          <p:cNvPr id="58" name="Google Shape;58;p11"/>
          <p:cNvSpPr/>
          <p:nvPr/>
        </p:nvSpPr>
        <p:spPr>
          <a:xfrm>
            <a:off x="457200" y="6126480"/>
            <a:ext cx="5486400" cy="27432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ABFDC"/>
              </a:buClr>
              <a:buSzPts val="900"/>
              <a:buFont typeface="Arial"/>
              <a:buNone/>
            </a:pPr>
            <a:r>
              <a:rPr b="0" i="1" lang="en-US" sz="900" u="none" cap="none" strike="noStrike">
                <a:solidFill>
                  <a:srgbClr val="0ABFDC"/>
                </a:solidFill>
                <a:latin typeface="Arial"/>
                <a:ea typeface="Arial"/>
                <a:cs typeface="Arial"/>
                <a:sym typeface="Arial"/>
              </a:rPr>
              <a:t>Empower. Automate. Elevate.</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2"/>
          <p:cNvSpPr txBox="1"/>
          <p:nvPr/>
        </p:nvSpPr>
        <p:spPr>
          <a:xfrm>
            <a:off x="640080" y="457200"/>
            <a:ext cx="105156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800"/>
              <a:buFont typeface="Poppins"/>
              <a:buNone/>
            </a:pPr>
            <a:r>
              <a:rPr b="1" i="0" lang="en-US" sz="2800" u="none" cap="none" strike="noStrike">
                <a:solidFill>
                  <a:srgbClr val="001949"/>
                </a:solidFill>
                <a:latin typeface="Poppins"/>
                <a:ea typeface="Poppins"/>
                <a:cs typeface="Poppins"/>
                <a:sym typeface="Poppins"/>
              </a:rPr>
              <a:t>ROC Data - 3rd Quarter 2026</a:t>
            </a:r>
            <a:endParaRPr b="0" i="0" sz="2800" u="none" cap="none" strike="noStrike">
              <a:solidFill>
                <a:schemeClr val="dk1"/>
              </a:solidFill>
              <a:latin typeface="Arial"/>
              <a:ea typeface="Arial"/>
              <a:cs typeface="Arial"/>
              <a:sym typeface="Arial"/>
            </a:endParaRPr>
          </a:p>
        </p:txBody>
      </p:sp>
      <p:sp>
        <p:nvSpPr>
          <p:cNvPr id="65" name="Google Shape;65;p12"/>
          <p:cNvSpPr txBox="1"/>
          <p:nvPr/>
        </p:nvSpPr>
        <p:spPr>
          <a:xfrm>
            <a:off x="640080" y="1051560"/>
            <a:ext cx="105156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400"/>
              <a:buFont typeface="Arial"/>
              <a:buNone/>
            </a:pPr>
            <a:r>
              <a:rPr b="0" i="1" lang="en-US" sz="1400" u="none" cap="none" strike="noStrike">
                <a:solidFill>
                  <a:srgbClr val="5B6B82"/>
                </a:solidFill>
                <a:latin typeface="Arial"/>
                <a:ea typeface="Arial"/>
                <a:cs typeface="Arial"/>
                <a:sym typeface="Arial"/>
              </a:rPr>
              <a:t>Compression Rate</a:t>
            </a:r>
            <a:endParaRPr b="0" i="0" sz="1400" u="none" cap="none" strike="noStrike">
              <a:solidFill>
                <a:schemeClr val="dk1"/>
              </a:solidFill>
              <a:latin typeface="Arial"/>
              <a:ea typeface="Arial"/>
              <a:cs typeface="Arial"/>
              <a:sym typeface="Arial"/>
            </a:endParaRPr>
          </a:p>
        </p:txBody>
      </p:sp>
      <p:sp>
        <p:nvSpPr>
          <p:cNvPr id="66" name="Google Shape;66;p12"/>
          <p:cNvSpPr/>
          <p:nvPr/>
        </p:nvSpPr>
        <p:spPr>
          <a:xfrm>
            <a:off x="822960" y="1783080"/>
            <a:ext cx="3108900" cy="3108900"/>
          </a:xfrm>
          <a:prstGeom prst="ellipse">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2"/>
          <p:cNvSpPr txBox="1"/>
          <p:nvPr/>
        </p:nvSpPr>
        <p:spPr>
          <a:xfrm>
            <a:off x="822960" y="2788910"/>
            <a:ext cx="3108900" cy="109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5400"/>
              <a:buFont typeface="Poppins"/>
              <a:buNone/>
            </a:pPr>
            <a:r>
              <a:rPr b="1" i="0" lang="en-US" sz="5400" u="none" cap="none" strike="noStrike">
                <a:solidFill>
                  <a:srgbClr val="FFFFFF"/>
                </a:solidFill>
                <a:latin typeface="Poppins"/>
                <a:ea typeface="Poppins"/>
                <a:cs typeface="Poppins"/>
                <a:sym typeface="Poppins"/>
              </a:rPr>
              <a:t>94%</a:t>
            </a:r>
            <a:endParaRPr b="0" i="0" sz="5400" u="none" cap="none" strike="noStrike">
              <a:solidFill>
                <a:schemeClr val="dk1"/>
              </a:solidFill>
              <a:latin typeface="Arial"/>
              <a:ea typeface="Arial"/>
              <a:cs typeface="Arial"/>
              <a:sym typeface="Arial"/>
            </a:endParaRPr>
          </a:p>
        </p:txBody>
      </p:sp>
      <p:sp>
        <p:nvSpPr>
          <p:cNvPr id="68" name="Google Shape;68;p12"/>
          <p:cNvSpPr txBox="1"/>
          <p:nvPr/>
        </p:nvSpPr>
        <p:spPr>
          <a:xfrm>
            <a:off x="640080" y="5029200"/>
            <a:ext cx="34746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42033"/>
              </a:buClr>
              <a:buSzPts val="1300"/>
              <a:buFont typeface="Arial"/>
              <a:buNone/>
            </a:pPr>
            <a:r>
              <a:rPr b="1" i="0" lang="en-US" sz="1300" u="none" cap="none" strike="noStrike">
                <a:solidFill>
                  <a:srgbClr val="142033"/>
                </a:solidFill>
                <a:latin typeface="Arial"/>
                <a:ea typeface="Arial"/>
                <a:cs typeface="Arial"/>
                <a:sym typeface="Arial"/>
              </a:rPr>
              <a:t>Average Q3 Compression Rate</a:t>
            </a:r>
            <a:endParaRPr b="0" i="0" sz="1300" u="none" cap="none" strike="noStrike">
              <a:solidFill>
                <a:schemeClr val="dk1"/>
              </a:solidFill>
              <a:latin typeface="Arial"/>
              <a:ea typeface="Arial"/>
              <a:cs typeface="Arial"/>
              <a:sym typeface="Arial"/>
            </a:endParaRPr>
          </a:p>
        </p:txBody>
      </p:sp>
      <p:sp>
        <p:nvSpPr>
          <p:cNvPr id="69" name="Google Shape;69;p12"/>
          <p:cNvSpPr txBox="1"/>
          <p:nvPr/>
        </p:nvSpPr>
        <p:spPr>
          <a:xfrm>
            <a:off x="4937760" y="1828800"/>
            <a:ext cx="64008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800"/>
              <a:buFont typeface="Poppins"/>
              <a:buNone/>
            </a:pPr>
            <a:r>
              <a:rPr b="1" i="0" lang="en-US" sz="1800" u="none" cap="none" strike="noStrike">
                <a:solidFill>
                  <a:srgbClr val="001949"/>
                </a:solidFill>
                <a:latin typeface="Poppins"/>
                <a:ea typeface="Poppins"/>
                <a:cs typeface="Poppins"/>
                <a:sym typeface="Poppins"/>
              </a:rPr>
              <a:t>How we get there</a:t>
            </a:r>
            <a:endParaRPr b="0" i="0" sz="1800" u="none" cap="none" strike="noStrike">
              <a:solidFill>
                <a:schemeClr val="dk1"/>
              </a:solidFill>
              <a:latin typeface="Arial"/>
              <a:ea typeface="Arial"/>
              <a:cs typeface="Arial"/>
              <a:sym typeface="Arial"/>
            </a:endParaRPr>
          </a:p>
        </p:txBody>
      </p:sp>
      <p:sp>
        <p:nvSpPr>
          <p:cNvPr id="70" name="Google Shape;70;p12"/>
          <p:cNvSpPr/>
          <p:nvPr/>
        </p:nvSpPr>
        <p:spPr>
          <a:xfrm>
            <a:off x="4937760" y="2468880"/>
            <a:ext cx="2743200" cy="1554600"/>
          </a:xfrm>
          <a:prstGeom prst="roundRect">
            <a:avLst>
              <a:gd fmla="val 5882"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2"/>
          <p:cNvSpPr txBox="1"/>
          <p:nvPr/>
        </p:nvSpPr>
        <p:spPr>
          <a:xfrm>
            <a:off x="4937760" y="2606040"/>
            <a:ext cx="2743200" cy="777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3400"/>
              <a:buFont typeface="Poppins"/>
              <a:buNone/>
            </a:pPr>
            <a:r>
              <a:rPr b="1" i="0" lang="en-US" sz="3400" u="none" cap="none" strike="noStrike">
                <a:solidFill>
                  <a:srgbClr val="001949"/>
                </a:solidFill>
                <a:latin typeface="Poppins"/>
                <a:ea typeface="Poppins"/>
                <a:cs typeface="Poppins"/>
                <a:sym typeface="Poppins"/>
              </a:rPr>
              <a:t>2,437</a:t>
            </a:r>
            <a:endParaRPr b="0" i="0" sz="3400" u="none" cap="none" strike="noStrike">
              <a:solidFill>
                <a:schemeClr val="dk1"/>
              </a:solidFill>
              <a:latin typeface="Arial"/>
              <a:ea typeface="Arial"/>
              <a:cs typeface="Arial"/>
              <a:sym typeface="Arial"/>
            </a:endParaRPr>
          </a:p>
        </p:txBody>
      </p:sp>
      <p:sp>
        <p:nvSpPr>
          <p:cNvPr id="72" name="Google Shape;72;p12"/>
          <p:cNvSpPr txBox="1"/>
          <p:nvPr/>
        </p:nvSpPr>
        <p:spPr>
          <a:xfrm>
            <a:off x="5120640" y="3383280"/>
            <a:ext cx="23775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B6B82"/>
              </a:buClr>
              <a:buSzPts val="1100"/>
              <a:buFont typeface="Arial"/>
              <a:buNone/>
            </a:pPr>
            <a:r>
              <a:rPr b="0" i="0" lang="en-US" sz="1100" u="none" cap="none" strike="noStrike">
                <a:solidFill>
                  <a:srgbClr val="5B6B82"/>
                </a:solidFill>
                <a:latin typeface="Arial"/>
                <a:ea typeface="Arial"/>
                <a:cs typeface="Arial"/>
                <a:sym typeface="Arial"/>
              </a:rPr>
              <a:t>Pages of regulatory issuances the ROC analyzed this quarter</a:t>
            </a:r>
            <a:endParaRPr b="0" i="0" sz="1100" u="none" cap="none" strike="noStrike">
              <a:solidFill>
                <a:schemeClr val="dk1"/>
              </a:solidFill>
              <a:latin typeface="Arial"/>
              <a:ea typeface="Arial"/>
              <a:cs typeface="Arial"/>
              <a:sym typeface="Arial"/>
            </a:endParaRPr>
          </a:p>
        </p:txBody>
      </p:sp>
      <p:sp>
        <p:nvSpPr>
          <p:cNvPr id="73" name="Google Shape;73;p12"/>
          <p:cNvSpPr txBox="1"/>
          <p:nvPr/>
        </p:nvSpPr>
        <p:spPr>
          <a:xfrm>
            <a:off x="7726680" y="2880360"/>
            <a:ext cx="8229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BFDC"/>
              </a:buClr>
              <a:buSzPts val="3000"/>
              <a:buFont typeface="Poppins"/>
              <a:buNone/>
            </a:pPr>
            <a:r>
              <a:rPr b="1" i="0" lang="en-US" sz="3000" u="none" cap="none" strike="noStrike">
                <a:solidFill>
                  <a:srgbClr val="0ABFDC"/>
                </a:solidFill>
                <a:latin typeface="Poppins"/>
                <a:ea typeface="Poppins"/>
                <a:cs typeface="Poppins"/>
                <a:sym typeface="Poppins"/>
              </a:rPr>
              <a:t>-&gt;</a:t>
            </a:r>
            <a:endParaRPr b="0" i="0" sz="3000" u="none" cap="none" strike="noStrike">
              <a:solidFill>
                <a:schemeClr val="dk1"/>
              </a:solidFill>
              <a:latin typeface="Arial"/>
              <a:ea typeface="Arial"/>
              <a:cs typeface="Arial"/>
              <a:sym typeface="Arial"/>
            </a:endParaRPr>
          </a:p>
        </p:txBody>
      </p:sp>
      <p:sp>
        <p:nvSpPr>
          <p:cNvPr id="74" name="Google Shape;74;p12"/>
          <p:cNvSpPr/>
          <p:nvPr/>
        </p:nvSpPr>
        <p:spPr>
          <a:xfrm>
            <a:off x="8595360" y="2468880"/>
            <a:ext cx="2743200" cy="1554600"/>
          </a:xfrm>
          <a:prstGeom prst="roundRect">
            <a:avLst>
              <a:gd fmla="val 5882"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2"/>
          <p:cNvSpPr txBox="1"/>
          <p:nvPr/>
        </p:nvSpPr>
        <p:spPr>
          <a:xfrm>
            <a:off x="8595360" y="2606040"/>
            <a:ext cx="2743200" cy="777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3400"/>
              <a:buFont typeface="Poppins"/>
              <a:buNone/>
            </a:pPr>
            <a:r>
              <a:rPr b="1" i="0" lang="en-US" sz="3400" u="none" cap="none" strike="noStrike">
                <a:solidFill>
                  <a:srgbClr val="001949"/>
                </a:solidFill>
                <a:latin typeface="Poppins"/>
                <a:ea typeface="Poppins"/>
                <a:cs typeface="Poppins"/>
                <a:sym typeface="Poppins"/>
              </a:rPr>
              <a:t>137</a:t>
            </a:r>
            <a:endParaRPr b="0" i="0" sz="3400" u="none" cap="none" strike="noStrike">
              <a:solidFill>
                <a:schemeClr val="dk1"/>
              </a:solidFill>
              <a:latin typeface="Arial"/>
              <a:ea typeface="Arial"/>
              <a:cs typeface="Arial"/>
              <a:sym typeface="Arial"/>
            </a:endParaRPr>
          </a:p>
        </p:txBody>
      </p:sp>
      <p:sp>
        <p:nvSpPr>
          <p:cNvPr id="76" name="Google Shape;76;p12"/>
          <p:cNvSpPr txBox="1"/>
          <p:nvPr/>
        </p:nvSpPr>
        <p:spPr>
          <a:xfrm>
            <a:off x="8778240" y="3383280"/>
            <a:ext cx="23775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B6B82"/>
              </a:buClr>
              <a:buSzPts val="1100"/>
              <a:buFont typeface="Arial"/>
              <a:buNone/>
            </a:pPr>
            <a:r>
              <a:rPr b="0" i="0" lang="en-US" sz="1100" u="none" cap="none" strike="noStrike">
                <a:solidFill>
                  <a:srgbClr val="5B6B82"/>
                </a:solidFill>
                <a:latin typeface="Arial"/>
                <a:ea typeface="Arial"/>
                <a:cs typeface="Arial"/>
                <a:sym typeface="Arial"/>
              </a:rPr>
              <a:t>Total number of RegAdvisor Alert pages published</a:t>
            </a:r>
            <a:endParaRPr b="0" i="0" sz="1100" u="none" cap="none" strike="noStrike">
              <a:solidFill>
                <a:schemeClr val="dk1"/>
              </a:solidFill>
              <a:latin typeface="Arial"/>
              <a:ea typeface="Arial"/>
              <a:cs typeface="Arial"/>
              <a:sym typeface="Arial"/>
            </a:endParaRPr>
          </a:p>
        </p:txBody>
      </p:sp>
      <p:sp>
        <p:nvSpPr>
          <p:cNvPr id="77" name="Google Shape;77;p12"/>
          <p:cNvSpPr txBox="1"/>
          <p:nvPr/>
        </p:nvSpPr>
        <p:spPr>
          <a:xfrm>
            <a:off x="4937760" y="4206240"/>
            <a:ext cx="65838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B82"/>
              </a:buClr>
              <a:buSzPts val="1100"/>
              <a:buFont typeface="Arial"/>
              <a:buNone/>
            </a:pPr>
            <a:r>
              <a:rPr b="0" i="1" lang="en-US" sz="1100" u="none" cap="none" strike="noStrike">
                <a:solidFill>
                  <a:srgbClr val="5B6B82"/>
                </a:solidFill>
                <a:latin typeface="Arial"/>
                <a:ea typeface="Arial"/>
                <a:cs typeface="Arial"/>
                <a:sym typeface="Arial"/>
              </a:rPr>
              <a:t>Figures are the sum of each month's Newsletter page totals for the quarter (818 pages compressed to 56 in July, 820 compressed to 38 in August, and 799 compressed to 43 in September).</a:t>
            </a:r>
            <a:endParaRPr b="0" i="0" sz="1100" u="none" cap="none" strike="noStrike">
              <a:solidFill>
                <a:schemeClr val="dk1"/>
              </a:solidFill>
              <a:latin typeface="Arial"/>
              <a:ea typeface="Arial"/>
              <a:cs typeface="Arial"/>
              <a:sym typeface="Arial"/>
            </a:endParaRPr>
          </a:p>
        </p:txBody>
      </p:sp>
      <p:sp>
        <p:nvSpPr>
          <p:cNvPr id="78" name="Google Shape;78;p12"/>
          <p:cNvSpPr/>
          <p:nvPr/>
        </p:nvSpPr>
        <p:spPr>
          <a:xfrm>
            <a:off x="4937760" y="5029200"/>
            <a:ext cx="6583800" cy="914400"/>
          </a:xfrm>
          <a:prstGeom prst="roundRect">
            <a:avLst>
              <a:gd fmla="val 10000" name="adj"/>
            </a:avLst>
          </a:prstGeom>
          <a:solidFill>
            <a:srgbClr val="001949"/>
          </a:solidFill>
          <a:ln cap="flat" cmpd="sng" w="12700">
            <a:solidFill>
              <a:srgbClr val="001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2"/>
          <p:cNvSpPr txBox="1"/>
          <p:nvPr/>
        </p:nvSpPr>
        <p:spPr>
          <a:xfrm>
            <a:off x="5074920" y="5029200"/>
            <a:ext cx="11886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BFDC"/>
              </a:buClr>
              <a:buSzPts val="3400"/>
              <a:buFont typeface="Poppins"/>
              <a:buNone/>
            </a:pPr>
            <a:r>
              <a:rPr b="1" i="0" lang="en-US" sz="3400" u="none" cap="none" strike="noStrike">
                <a:solidFill>
                  <a:srgbClr val="0ABFDC"/>
                </a:solidFill>
                <a:latin typeface="Poppins"/>
                <a:ea typeface="Poppins"/>
                <a:cs typeface="Poppins"/>
                <a:sym typeface="Poppins"/>
              </a:rPr>
              <a:t>6%</a:t>
            </a:r>
            <a:endParaRPr b="0" i="0" sz="3400" u="none" cap="none" strike="noStrike">
              <a:solidFill>
                <a:schemeClr val="dk1"/>
              </a:solidFill>
              <a:latin typeface="Arial"/>
              <a:ea typeface="Arial"/>
              <a:cs typeface="Arial"/>
              <a:sym typeface="Arial"/>
            </a:endParaRPr>
          </a:p>
        </p:txBody>
      </p:sp>
      <p:sp>
        <p:nvSpPr>
          <p:cNvPr id="80" name="Google Shape;80;p12"/>
          <p:cNvSpPr txBox="1"/>
          <p:nvPr/>
        </p:nvSpPr>
        <p:spPr>
          <a:xfrm>
            <a:off x="6355080" y="5029200"/>
            <a:ext cx="50292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Arial"/>
              <a:buNone/>
            </a:pPr>
            <a:r>
              <a:rPr b="1" lang="en-US">
                <a:solidFill>
                  <a:srgbClr val="FFFFFF"/>
                </a:solidFill>
              </a:rPr>
              <a:t>You only have to read just 6% of what’s issued, saving you countless hours every year.</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nvSpPr>
        <p:spPr>
          <a:xfrm>
            <a:off x="640080" y="457200"/>
            <a:ext cx="105156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600"/>
              <a:buFont typeface="Poppins"/>
              <a:buNone/>
            </a:pPr>
            <a:r>
              <a:rPr b="1" i="0" lang="en-US" sz="2600" u="none" cap="none" strike="noStrike">
                <a:solidFill>
                  <a:srgbClr val="001949"/>
                </a:solidFill>
                <a:latin typeface="Poppins"/>
                <a:ea typeface="Poppins"/>
                <a:cs typeface="Poppins"/>
                <a:sym typeface="Poppins"/>
              </a:rPr>
              <a:t>ROC Data - Regulatory Volume &amp; Alert Trends</a:t>
            </a:r>
            <a:endParaRPr b="0" i="0" sz="2600" u="none" cap="none" strike="noStrike">
              <a:solidFill>
                <a:schemeClr val="dk1"/>
              </a:solidFill>
              <a:latin typeface="Arial"/>
              <a:ea typeface="Arial"/>
              <a:cs typeface="Arial"/>
              <a:sym typeface="Arial"/>
            </a:endParaRPr>
          </a:p>
        </p:txBody>
      </p:sp>
      <p:sp>
        <p:nvSpPr>
          <p:cNvPr id="87" name="Google Shape;87;p13"/>
          <p:cNvSpPr txBox="1"/>
          <p:nvPr/>
        </p:nvSpPr>
        <p:spPr>
          <a:xfrm>
            <a:off x="640080" y="1051560"/>
            <a:ext cx="105156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300"/>
              <a:buFont typeface="Arial"/>
              <a:buNone/>
            </a:pPr>
            <a:r>
              <a:rPr b="0" i="1" lang="en-US" sz="1300" u="none" cap="none" strike="noStrike">
                <a:solidFill>
                  <a:srgbClr val="5B6B82"/>
                </a:solidFill>
                <a:latin typeface="Arial"/>
                <a:ea typeface="Arial"/>
                <a:cs typeface="Arial"/>
                <a:sym typeface="Arial"/>
              </a:rPr>
              <a:t>Trailing four quarters, including the current quarter</a:t>
            </a:r>
            <a:endParaRPr b="0" i="0" sz="1300" u="none" cap="none" strike="noStrike">
              <a:solidFill>
                <a:schemeClr val="dk1"/>
              </a:solidFill>
              <a:latin typeface="Arial"/>
              <a:ea typeface="Arial"/>
              <a:cs typeface="Arial"/>
              <a:sym typeface="Arial"/>
            </a:endParaRPr>
          </a:p>
        </p:txBody>
      </p:sp>
      <p:sp>
        <p:nvSpPr>
          <p:cNvPr id="88" name="Google Shape;88;p13"/>
          <p:cNvSpPr txBox="1"/>
          <p:nvPr/>
        </p:nvSpPr>
        <p:spPr>
          <a:xfrm>
            <a:off x="640080" y="1600200"/>
            <a:ext cx="51207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500"/>
              <a:buFont typeface="Poppins"/>
              <a:buNone/>
            </a:pPr>
            <a:r>
              <a:rPr b="1" i="0" lang="en-US" sz="1500" u="none" cap="none" strike="noStrike">
                <a:solidFill>
                  <a:srgbClr val="001949"/>
                </a:solidFill>
                <a:latin typeface="Poppins"/>
                <a:ea typeface="Poppins"/>
                <a:cs typeface="Poppins"/>
                <a:sym typeface="Poppins"/>
              </a:rPr>
              <a:t>Pages of Regulatory Change</a:t>
            </a:r>
            <a:endParaRPr b="0" i="0" sz="1500" u="none" cap="none" strike="noStrike">
              <a:solidFill>
                <a:schemeClr val="dk1"/>
              </a:solidFill>
              <a:latin typeface="Arial"/>
              <a:ea typeface="Arial"/>
              <a:cs typeface="Arial"/>
              <a:sym typeface="Arial"/>
            </a:endParaRPr>
          </a:p>
        </p:txBody>
      </p:sp>
      <p:pic>
        <p:nvPicPr>
          <p:cNvPr id="89" name="Google Shape;89;p13"/>
          <p:cNvPicPr preferRelativeResize="0"/>
          <p:nvPr/>
        </p:nvPicPr>
        <p:blipFill rotWithShape="1">
          <a:blip r:embed="rId3">
            <a:alphaModFix/>
          </a:blip>
          <a:srcRect b="0" l="0" r="0" t="0"/>
          <a:stretch/>
        </p:blipFill>
        <p:spPr>
          <a:xfrm>
            <a:off x="548640" y="2011680"/>
            <a:ext cx="5394900" cy="3383400"/>
          </a:xfrm>
          <a:prstGeom prst="rect">
            <a:avLst/>
          </a:prstGeom>
          <a:noFill/>
          <a:ln>
            <a:noFill/>
          </a:ln>
        </p:spPr>
      </p:pic>
      <p:sp>
        <p:nvSpPr>
          <p:cNvPr id="90" name="Google Shape;90;p13"/>
          <p:cNvSpPr txBox="1"/>
          <p:nvPr/>
        </p:nvSpPr>
        <p:spPr>
          <a:xfrm>
            <a:off x="6263640" y="1600200"/>
            <a:ext cx="51207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500"/>
              <a:buFont typeface="Poppins"/>
              <a:buNone/>
            </a:pPr>
            <a:r>
              <a:rPr b="1" i="0" lang="en-US" sz="1500" u="none" cap="none" strike="noStrike">
                <a:solidFill>
                  <a:srgbClr val="001949"/>
                </a:solidFill>
                <a:latin typeface="Poppins"/>
                <a:ea typeface="Poppins"/>
                <a:cs typeface="Poppins"/>
                <a:sym typeface="Poppins"/>
              </a:rPr>
              <a:t>Alerts Published</a:t>
            </a:r>
            <a:endParaRPr b="0" i="0" sz="1500" u="none" cap="none" strike="noStrike">
              <a:solidFill>
                <a:schemeClr val="dk1"/>
              </a:solidFill>
              <a:latin typeface="Arial"/>
              <a:ea typeface="Arial"/>
              <a:cs typeface="Arial"/>
              <a:sym typeface="Arial"/>
            </a:endParaRPr>
          </a:p>
        </p:txBody>
      </p:sp>
      <p:pic>
        <p:nvPicPr>
          <p:cNvPr id="91" name="Google Shape;91;p13"/>
          <p:cNvPicPr preferRelativeResize="0"/>
          <p:nvPr/>
        </p:nvPicPr>
        <p:blipFill rotWithShape="1">
          <a:blip r:embed="rId4">
            <a:alphaModFix/>
          </a:blip>
          <a:srcRect b="0" l="0" r="0" t="0"/>
          <a:stretch/>
        </p:blipFill>
        <p:spPr>
          <a:xfrm>
            <a:off x="6172200" y="2011680"/>
            <a:ext cx="5394900" cy="3383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4"/>
          <p:cNvSpPr txBox="1"/>
          <p:nvPr/>
        </p:nvSpPr>
        <p:spPr>
          <a:xfrm>
            <a:off x="640080" y="457200"/>
            <a:ext cx="96012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800"/>
              <a:buFont typeface="Poppins"/>
              <a:buNone/>
            </a:pPr>
            <a:r>
              <a:rPr b="1" i="0" lang="en-US" sz="2800" u="none" cap="none" strike="noStrike">
                <a:solidFill>
                  <a:srgbClr val="001949"/>
                </a:solidFill>
                <a:latin typeface="Poppins"/>
                <a:ea typeface="Poppins"/>
                <a:cs typeface="Poppins"/>
                <a:sym typeface="Poppins"/>
              </a:rPr>
              <a:t>RegAdvisor State &amp; RegAdvisorEA</a:t>
            </a:r>
            <a:endParaRPr b="0" i="0" sz="2800" u="none" cap="none" strike="noStrike">
              <a:solidFill>
                <a:schemeClr val="dk1"/>
              </a:solidFill>
              <a:latin typeface="Arial"/>
              <a:ea typeface="Arial"/>
              <a:cs typeface="Arial"/>
              <a:sym typeface="Arial"/>
            </a:endParaRPr>
          </a:p>
        </p:txBody>
      </p:sp>
      <p:sp>
        <p:nvSpPr>
          <p:cNvPr id="98" name="Google Shape;98;p14"/>
          <p:cNvSpPr txBox="1"/>
          <p:nvPr/>
        </p:nvSpPr>
        <p:spPr>
          <a:xfrm>
            <a:off x="640080" y="1051560"/>
            <a:ext cx="96012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500"/>
              <a:buFont typeface="Arial"/>
              <a:buNone/>
            </a:pPr>
            <a:r>
              <a:rPr b="0" i="1" lang="en-US" sz="1500" u="none" cap="none" strike="noStrike">
                <a:solidFill>
                  <a:srgbClr val="5B6B82"/>
                </a:solidFill>
                <a:latin typeface="Arial"/>
                <a:ea typeface="Arial"/>
                <a:cs typeface="Arial"/>
                <a:sym typeface="Arial"/>
              </a:rPr>
              <a:t>July 1, 2026 to September 30, 2026</a:t>
            </a:r>
            <a:endParaRPr b="0" i="0" sz="1500" u="none" cap="none" strike="noStrike">
              <a:solidFill>
                <a:schemeClr val="dk1"/>
              </a:solidFill>
              <a:latin typeface="Arial"/>
              <a:ea typeface="Arial"/>
              <a:cs typeface="Arial"/>
              <a:sym typeface="Arial"/>
            </a:endParaRPr>
          </a:p>
        </p:txBody>
      </p:sp>
      <p:sp>
        <p:nvSpPr>
          <p:cNvPr id="99" name="Google Shape;99;p14"/>
          <p:cNvSpPr/>
          <p:nvPr/>
        </p:nvSpPr>
        <p:spPr>
          <a:xfrm>
            <a:off x="388530" y="1737360"/>
            <a:ext cx="2606100" cy="2469000"/>
          </a:xfrm>
          <a:prstGeom prst="roundRect">
            <a:avLst>
              <a:gd fmla="val 3704"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4"/>
          <p:cNvSpPr txBox="1"/>
          <p:nvPr/>
        </p:nvSpPr>
        <p:spPr>
          <a:xfrm>
            <a:off x="388530" y="2148830"/>
            <a:ext cx="26061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BFDC"/>
              </a:buClr>
              <a:buSzPts val="3400"/>
              <a:buFont typeface="Poppins"/>
              <a:buNone/>
            </a:pPr>
            <a:r>
              <a:rPr b="1" i="0" lang="en-US" sz="3400" u="none" cap="none" strike="noStrike">
                <a:solidFill>
                  <a:srgbClr val="0ABFDC"/>
                </a:solidFill>
                <a:latin typeface="Poppins"/>
                <a:ea typeface="Poppins"/>
                <a:cs typeface="Poppins"/>
                <a:sym typeface="Poppins"/>
              </a:rPr>
              <a:t>45</a:t>
            </a:r>
            <a:endParaRPr b="0" i="0" sz="3400" u="none" cap="none" strike="noStrike">
              <a:solidFill>
                <a:schemeClr val="dk1"/>
              </a:solidFill>
              <a:latin typeface="Arial"/>
              <a:ea typeface="Arial"/>
              <a:cs typeface="Arial"/>
              <a:sym typeface="Arial"/>
            </a:endParaRPr>
          </a:p>
        </p:txBody>
      </p:sp>
      <p:sp>
        <p:nvSpPr>
          <p:cNvPr id="101" name="Google Shape;101;p14"/>
          <p:cNvSpPr txBox="1"/>
          <p:nvPr/>
        </p:nvSpPr>
        <p:spPr>
          <a:xfrm>
            <a:off x="571410" y="3108950"/>
            <a:ext cx="2240400" cy="1097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42033"/>
              </a:buClr>
              <a:buSzPts val="1200"/>
              <a:buFont typeface="Arial"/>
              <a:buNone/>
            </a:pPr>
            <a:r>
              <a:rPr b="0" i="0" lang="en-US" sz="1200" u="none" cap="none" strike="noStrike">
                <a:solidFill>
                  <a:srgbClr val="142033"/>
                </a:solidFill>
                <a:latin typeface="Arial"/>
                <a:ea typeface="Arial"/>
                <a:cs typeface="Arial"/>
                <a:sym typeface="Arial"/>
              </a:rPr>
              <a:t>State Alerts Published</a:t>
            </a:r>
            <a:endParaRPr b="0" i="0" sz="1200" u="none" cap="none" strike="noStrike">
              <a:solidFill>
                <a:schemeClr val="dk1"/>
              </a:solidFill>
              <a:latin typeface="Arial"/>
              <a:ea typeface="Arial"/>
              <a:cs typeface="Arial"/>
              <a:sym typeface="Arial"/>
            </a:endParaRPr>
          </a:p>
        </p:txBody>
      </p:sp>
      <p:sp>
        <p:nvSpPr>
          <p:cNvPr id="102" name="Google Shape;102;p14"/>
          <p:cNvSpPr/>
          <p:nvPr/>
        </p:nvSpPr>
        <p:spPr>
          <a:xfrm>
            <a:off x="3314610" y="1737360"/>
            <a:ext cx="2606100" cy="2469000"/>
          </a:xfrm>
          <a:prstGeom prst="roundRect">
            <a:avLst>
              <a:gd fmla="val 3704"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txBox="1"/>
          <p:nvPr/>
        </p:nvSpPr>
        <p:spPr>
          <a:xfrm>
            <a:off x="3314610" y="2148830"/>
            <a:ext cx="26061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67D2"/>
              </a:buClr>
              <a:buSzPts val="3400"/>
              <a:buFont typeface="Poppins"/>
              <a:buNone/>
            </a:pPr>
            <a:r>
              <a:rPr b="1" i="0" lang="en-US" sz="3400" u="none" cap="none" strike="noStrike">
                <a:solidFill>
                  <a:srgbClr val="0067D2"/>
                </a:solidFill>
                <a:latin typeface="Poppins"/>
                <a:ea typeface="Poppins"/>
                <a:cs typeface="Poppins"/>
                <a:sym typeface="Poppins"/>
              </a:rPr>
              <a:t>28</a:t>
            </a:r>
            <a:endParaRPr b="0" i="0" sz="3400" u="none" cap="none" strike="noStrike">
              <a:solidFill>
                <a:schemeClr val="dk1"/>
              </a:solidFill>
              <a:latin typeface="Arial"/>
              <a:ea typeface="Arial"/>
              <a:cs typeface="Arial"/>
              <a:sym typeface="Arial"/>
            </a:endParaRPr>
          </a:p>
        </p:txBody>
      </p:sp>
      <p:sp>
        <p:nvSpPr>
          <p:cNvPr id="104" name="Google Shape;104;p14"/>
          <p:cNvSpPr txBox="1"/>
          <p:nvPr/>
        </p:nvSpPr>
        <p:spPr>
          <a:xfrm>
            <a:off x="3497490" y="3108950"/>
            <a:ext cx="2240400" cy="1097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42033"/>
              </a:buClr>
              <a:buSzPts val="1200"/>
              <a:buFont typeface="Arial"/>
              <a:buNone/>
            </a:pPr>
            <a:r>
              <a:rPr b="0" i="0" lang="en-US" sz="1200" u="none" cap="none" strike="noStrike">
                <a:solidFill>
                  <a:srgbClr val="142033"/>
                </a:solidFill>
                <a:latin typeface="Arial"/>
                <a:ea typeface="Arial"/>
                <a:cs typeface="Arial"/>
                <a:sym typeface="Arial"/>
              </a:rPr>
              <a:t>Enforcement Alerts (EAs) Published</a:t>
            </a:r>
            <a:endParaRPr b="0" i="0" sz="1200" u="none" cap="none" strike="noStrike">
              <a:solidFill>
                <a:schemeClr val="dk1"/>
              </a:solidFill>
              <a:latin typeface="Arial"/>
              <a:ea typeface="Arial"/>
              <a:cs typeface="Arial"/>
              <a:sym typeface="Arial"/>
            </a:endParaRPr>
          </a:p>
        </p:txBody>
      </p:sp>
      <p:sp>
        <p:nvSpPr>
          <p:cNvPr id="105" name="Google Shape;105;p14"/>
          <p:cNvSpPr/>
          <p:nvPr/>
        </p:nvSpPr>
        <p:spPr>
          <a:xfrm>
            <a:off x="6240690" y="1737360"/>
            <a:ext cx="2606100" cy="2469000"/>
          </a:xfrm>
          <a:prstGeom prst="roundRect">
            <a:avLst>
              <a:gd fmla="val 3704"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txBox="1"/>
          <p:nvPr/>
        </p:nvSpPr>
        <p:spPr>
          <a:xfrm>
            <a:off x="6240690" y="2148830"/>
            <a:ext cx="26061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32D8A"/>
              </a:buClr>
              <a:buSzPts val="3400"/>
              <a:buFont typeface="Poppins"/>
              <a:buNone/>
            </a:pPr>
            <a:r>
              <a:rPr b="1" i="0" lang="en-US" sz="3400" u="none" cap="none" strike="noStrike">
                <a:solidFill>
                  <a:srgbClr val="632D8A"/>
                </a:solidFill>
                <a:latin typeface="Poppins"/>
                <a:ea typeface="Poppins"/>
                <a:cs typeface="Poppins"/>
                <a:sym typeface="Poppins"/>
              </a:rPr>
              <a:t>6</a:t>
            </a:r>
            <a:endParaRPr b="0" i="0" sz="3400" u="none" cap="none" strike="noStrike">
              <a:solidFill>
                <a:schemeClr val="dk1"/>
              </a:solidFill>
              <a:latin typeface="Arial"/>
              <a:ea typeface="Arial"/>
              <a:cs typeface="Arial"/>
              <a:sym typeface="Arial"/>
            </a:endParaRPr>
          </a:p>
        </p:txBody>
      </p:sp>
      <p:sp>
        <p:nvSpPr>
          <p:cNvPr id="107" name="Google Shape;107;p14"/>
          <p:cNvSpPr txBox="1"/>
          <p:nvPr/>
        </p:nvSpPr>
        <p:spPr>
          <a:xfrm>
            <a:off x="6423570" y="3108950"/>
            <a:ext cx="2240400" cy="1097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42033"/>
              </a:buClr>
              <a:buSzPts val="1200"/>
              <a:buFont typeface="Arial"/>
              <a:buNone/>
            </a:pPr>
            <a:r>
              <a:rPr b="0" i="0" lang="en-US" sz="1200" u="none" cap="none" strike="noStrike">
                <a:solidFill>
                  <a:srgbClr val="142033"/>
                </a:solidFill>
                <a:latin typeface="Arial"/>
                <a:ea typeface="Arial"/>
                <a:cs typeface="Arial"/>
                <a:sym typeface="Arial"/>
              </a:rPr>
              <a:t>Involving an individual</a:t>
            </a:r>
            <a:endParaRPr b="0" i="0" sz="1200" u="none" cap="none" strike="noStrike">
              <a:solidFill>
                <a:schemeClr val="dk1"/>
              </a:solidFill>
              <a:latin typeface="Arial"/>
              <a:ea typeface="Arial"/>
              <a:cs typeface="Arial"/>
              <a:sym typeface="Arial"/>
            </a:endParaRPr>
          </a:p>
        </p:txBody>
      </p:sp>
      <p:sp>
        <p:nvSpPr>
          <p:cNvPr id="108" name="Google Shape;108;p14"/>
          <p:cNvSpPr/>
          <p:nvPr/>
        </p:nvSpPr>
        <p:spPr>
          <a:xfrm>
            <a:off x="9166770" y="1737360"/>
            <a:ext cx="2606100" cy="2469000"/>
          </a:xfrm>
          <a:prstGeom prst="roundRect">
            <a:avLst>
              <a:gd fmla="val 3704"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4"/>
          <p:cNvSpPr txBox="1"/>
          <p:nvPr/>
        </p:nvSpPr>
        <p:spPr>
          <a:xfrm>
            <a:off x="9166770" y="2148830"/>
            <a:ext cx="2606100" cy="914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D5B3E"/>
              </a:buClr>
              <a:buSzPts val="3400"/>
              <a:buFont typeface="Poppins"/>
              <a:buNone/>
            </a:pPr>
            <a:r>
              <a:rPr b="1" i="0" lang="en-US" sz="3400" u="none" cap="none" strike="noStrike">
                <a:solidFill>
                  <a:srgbClr val="ED5B3E"/>
                </a:solidFill>
                <a:latin typeface="Poppins"/>
                <a:ea typeface="Poppins"/>
                <a:cs typeface="Poppins"/>
                <a:sym typeface="Poppins"/>
              </a:rPr>
              <a:t>$172.7M</a:t>
            </a:r>
            <a:endParaRPr b="0" i="0" sz="3400" u="none" cap="none" strike="noStrike">
              <a:solidFill>
                <a:schemeClr val="dk1"/>
              </a:solidFill>
              <a:latin typeface="Arial"/>
              <a:ea typeface="Arial"/>
              <a:cs typeface="Arial"/>
              <a:sym typeface="Arial"/>
            </a:endParaRPr>
          </a:p>
        </p:txBody>
      </p:sp>
      <p:sp>
        <p:nvSpPr>
          <p:cNvPr id="110" name="Google Shape;110;p14"/>
          <p:cNvSpPr txBox="1"/>
          <p:nvPr/>
        </p:nvSpPr>
        <p:spPr>
          <a:xfrm>
            <a:off x="9349650" y="3108950"/>
            <a:ext cx="2240400" cy="1097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42033"/>
              </a:buClr>
              <a:buSzPts val="1200"/>
              <a:buFont typeface="Arial"/>
              <a:buNone/>
            </a:pPr>
            <a:r>
              <a:rPr b="0" i="0" lang="en-US" sz="1200" u="none" cap="none" strike="noStrike">
                <a:solidFill>
                  <a:srgbClr val="142033"/>
                </a:solidFill>
                <a:latin typeface="Arial"/>
                <a:ea typeface="Arial"/>
                <a:cs typeface="Arial"/>
                <a:sym typeface="Arial"/>
              </a:rPr>
              <a:t>In penalties imposed</a:t>
            </a:r>
            <a:endParaRPr b="0" i="0" sz="1200" u="none" cap="none" strike="noStrike">
              <a:solidFill>
                <a:schemeClr val="dk1"/>
              </a:solidFill>
              <a:latin typeface="Arial"/>
              <a:ea typeface="Arial"/>
              <a:cs typeface="Arial"/>
              <a:sym typeface="Arial"/>
            </a:endParaRPr>
          </a:p>
        </p:txBody>
      </p:sp>
      <p:sp>
        <p:nvSpPr>
          <p:cNvPr id="111" name="Google Shape;111;p14"/>
          <p:cNvSpPr/>
          <p:nvPr/>
        </p:nvSpPr>
        <p:spPr>
          <a:xfrm>
            <a:off x="640080" y="4526280"/>
            <a:ext cx="10881300" cy="777300"/>
          </a:xfrm>
          <a:prstGeom prst="roundRect">
            <a:avLst>
              <a:gd fmla="val 11765" name="adj"/>
            </a:avLst>
          </a:prstGeom>
          <a:solidFill>
            <a:srgbClr val="001949"/>
          </a:solidFill>
          <a:ln cap="flat" cmpd="sng" w="12700">
            <a:solidFill>
              <a:srgbClr val="001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4"/>
          <p:cNvSpPr txBox="1"/>
          <p:nvPr/>
        </p:nvSpPr>
        <p:spPr>
          <a:xfrm>
            <a:off x="914400" y="4526280"/>
            <a:ext cx="10332600" cy="777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Contact your Account Manager to add RegAdvisor State or RegAdvisor EA to your subscription!</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5"/>
          <p:cNvSpPr/>
          <p:nvPr/>
        </p:nvSpPr>
        <p:spPr>
          <a:xfrm>
            <a:off x="640080" y="548640"/>
            <a:ext cx="1737300" cy="347400"/>
          </a:xfrm>
          <a:prstGeom prst="roundRect">
            <a:avLst>
              <a:gd fmla="val 50000" name="adj"/>
            </a:avLst>
          </a:prstGeom>
          <a:solidFill>
            <a:srgbClr val="ED5B3E"/>
          </a:solidFill>
          <a:ln cap="flat" cmpd="sng" w="12700">
            <a:solidFill>
              <a:srgbClr val="ED5B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txBox="1"/>
          <p:nvPr/>
        </p:nvSpPr>
        <p:spPr>
          <a:xfrm>
            <a:off x="640080" y="54864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SPOTLIGHT</a:t>
            </a:r>
            <a:endParaRPr b="0" i="0" sz="1100" u="none" cap="none" strike="noStrike">
              <a:solidFill>
                <a:schemeClr val="dk1"/>
              </a:solidFill>
              <a:latin typeface="Arial"/>
              <a:ea typeface="Arial"/>
              <a:cs typeface="Arial"/>
              <a:sym typeface="Arial"/>
            </a:endParaRPr>
          </a:p>
        </p:txBody>
      </p:sp>
      <p:sp>
        <p:nvSpPr>
          <p:cNvPr id="120" name="Google Shape;120;p15"/>
          <p:cNvSpPr txBox="1"/>
          <p:nvPr/>
        </p:nvSpPr>
        <p:spPr>
          <a:xfrm>
            <a:off x="640080" y="1005840"/>
            <a:ext cx="108813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600"/>
              <a:buFont typeface="Poppins"/>
              <a:buNone/>
            </a:pPr>
            <a:r>
              <a:rPr b="1" i="0" lang="en-US" sz="2600" u="sng" cap="none" strike="noStrike">
                <a:solidFill>
                  <a:schemeClr val="hlink"/>
                </a:solidFill>
                <a:latin typeface="Poppins"/>
                <a:ea typeface="Poppins"/>
                <a:cs typeface="Poppins"/>
                <a:sym typeface="Poppins"/>
                <a:hlinkClick r:id="rId3"/>
              </a:rPr>
              <a:t>Timeline: Community Reinvestment Act (CRA) Rulemaking</a:t>
            </a:r>
            <a:endParaRPr b="0" i="0" sz="2600" u="none" cap="none" strike="noStrike">
              <a:solidFill>
                <a:schemeClr val="dk1"/>
              </a:solidFill>
              <a:latin typeface="Arial"/>
              <a:ea typeface="Arial"/>
              <a:cs typeface="Arial"/>
              <a:sym typeface="Arial"/>
            </a:endParaRPr>
          </a:p>
        </p:txBody>
      </p:sp>
      <p:sp>
        <p:nvSpPr>
          <p:cNvPr id="121" name="Google Shape;121;p15"/>
          <p:cNvSpPr txBox="1"/>
          <p:nvPr/>
        </p:nvSpPr>
        <p:spPr>
          <a:xfrm>
            <a:off x="640080" y="1600200"/>
            <a:ext cx="108813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300"/>
              <a:buFont typeface="Arial"/>
              <a:buNone/>
            </a:pPr>
            <a:r>
              <a:rPr b="0" i="1" lang="en-US" sz="1300" u="none" cap="none" strike="noStrike">
                <a:solidFill>
                  <a:srgbClr val="5B6B82"/>
                </a:solidFill>
                <a:latin typeface="Arial"/>
                <a:ea typeface="Arial"/>
                <a:cs typeface="Arial"/>
                <a:sym typeface="Arial"/>
              </a:rPr>
              <a:t>From the January 2020 Proposed Rule through the August 2026 Proposed Rule. Note that the dates are clickable links.</a:t>
            </a:r>
            <a:endParaRPr b="0" i="0" sz="1300" u="none" cap="none" strike="noStrike">
              <a:solidFill>
                <a:schemeClr val="dk1"/>
              </a:solidFill>
              <a:latin typeface="Arial"/>
              <a:ea typeface="Arial"/>
              <a:cs typeface="Arial"/>
              <a:sym typeface="Arial"/>
            </a:endParaRPr>
          </a:p>
        </p:txBody>
      </p:sp>
      <p:sp>
        <p:nvSpPr>
          <p:cNvPr id="122" name="Google Shape;122;p15"/>
          <p:cNvSpPr/>
          <p:nvPr/>
        </p:nvSpPr>
        <p:spPr>
          <a:xfrm>
            <a:off x="640080" y="3941064"/>
            <a:ext cx="10881300" cy="73200"/>
          </a:xfrm>
          <a:prstGeom prst="rect">
            <a:avLst/>
          </a:prstGeom>
          <a:solidFill>
            <a:srgbClr val="E2E8F0"/>
          </a:solidFill>
          <a:ln cap="flat" cmpd="sng" w="12700">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5"/>
          <p:cNvSpPr/>
          <p:nvPr/>
        </p:nvSpPr>
        <p:spPr>
          <a:xfrm>
            <a:off x="804672" y="3867912"/>
            <a:ext cx="219600" cy="219600"/>
          </a:xfrm>
          <a:prstGeom prst="ellipse">
            <a:avLst/>
          </a:prstGeom>
          <a:solidFill>
            <a:srgbClr val="0ABFDC"/>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4" name="Google Shape;124;p15"/>
          <p:cNvCxnSpPr/>
          <p:nvPr/>
        </p:nvCxnSpPr>
        <p:spPr>
          <a:xfrm>
            <a:off x="914400" y="3520440"/>
            <a:ext cx="0" cy="329100"/>
          </a:xfrm>
          <a:prstGeom prst="straightConnector1">
            <a:avLst/>
          </a:prstGeom>
          <a:noFill/>
          <a:ln cap="flat" cmpd="sng" w="9525">
            <a:solidFill>
              <a:srgbClr val="0ABFDC"/>
            </a:solidFill>
            <a:prstDash val="solid"/>
            <a:round/>
            <a:headEnd len="sm" w="sm" type="none"/>
            <a:tailEnd len="sm" w="sm" type="none"/>
          </a:ln>
        </p:spPr>
      </p:cxnSp>
      <p:sp>
        <p:nvSpPr>
          <p:cNvPr id="125" name="Google Shape;125;p15"/>
          <p:cNvSpPr txBox="1"/>
          <p:nvPr/>
        </p:nvSpPr>
        <p:spPr>
          <a:xfrm>
            <a:off x="164592" y="320040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4"/>
              </a:rPr>
              <a:t>JAN 9, 2020</a:t>
            </a:r>
            <a:endParaRPr b="0" i="0" sz="1200" u="none" cap="none" strike="noStrike">
              <a:solidFill>
                <a:schemeClr val="dk1"/>
              </a:solidFill>
              <a:latin typeface="Arial"/>
              <a:ea typeface="Arial"/>
              <a:cs typeface="Arial"/>
              <a:sym typeface="Arial"/>
            </a:endParaRPr>
          </a:p>
        </p:txBody>
      </p:sp>
      <p:sp>
        <p:nvSpPr>
          <p:cNvPr id="126" name="Google Shape;126;p15"/>
          <p:cNvSpPr txBox="1"/>
          <p:nvPr/>
        </p:nvSpPr>
        <p:spPr>
          <a:xfrm>
            <a:off x="164592" y="1737360"/>
            <a:ext cx="1499700" cy="1417200"/>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OCC and FDIC jointly propose to amend their CRA regulations</a:t>
            </a:r>
            <a:endParaRPr b="0" i="0" sz="1000" u="none" cap="none" strike="noStrike">
              <a:solidFill>
                <a:schemeClr val="dk1"/>
              </a:solidFill>
              <a:latin typeface="Arial"/>
              <a:ea typeface="Arial"/>
              <a:cs typeface="Arial"/>
              <a:sym typeface="Arial"/>
            </a:endParaRPr>
          </a:p>
        </p:txBody>
      </p:sp>
      <p:sp>
        <p:nvSpPr>
          <p:cNvPr id="127" name="Google Shape;127;p15"/>
          <p:cNvSpPr/>
          <p:nvPr/>
        </p:nvSpPr>
        <p:spPr>
          <a:xfrm>
            <a:off x="1581912" y="3867912"/>
            <a:ext cx="219600" cy="219600"/>
          </a:xfrm>
          <a:prstGeom prst="ellipse">
            <a:avLst/>
          </a:prstGeom>
          <a:solidFill>
            <a:srgbClr val="B21E8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8" name="Google Shape;128;p15"/>
          <p:cNvCxnSpPr/>
          <p:nvPr/>
        </p:nvCxnSpPr>
        <p:spPr>
          <a:xfrm>
            <a:off x="1691640" y="4105656"/>
            <a:ext cx="0" cy="329100"/>
          </a:xfrm>
          <a:prstGeom prst="straightConnector1">
            <a:avLst/>
          </a:prstGeom>
          <a:noFill/>
          <a:ln cap="flat" cmpd="sng" w="9525">
            <a:solidFill>
              <a:srgbClr val="B21E80"/>
            </a:solidFill>
            <a:prstDash val="solid"/>
            <a:round/>
            <a:headEnd len="sm" w="sm" type="none"/>
            <a:tailEnd len="sm" w="sm" type="none"/>
          </a:ln>
        </p:spPr>
      </p:cxnSp>
      <p:sp>
        <p:nvSpPr>
          <p:cNvPr id="129" name="Google Shape;129;p15"/>
          <p:cNvSpPr txBox="1"/>
          <p:nvPr/>
        </p:nvSpPr>
        <p:spPr>
          <a:xfrm>
            <a:off x="941832" y="448056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5"/>
              </a:rPr>
              <a:t>JUN 5, 2020</a:t>
            </a:r>
            <a:endParaRPr b="0" i="0" sz="1200" u="none" cap="none" strike="noStrike">
              <a:solidFill>
                <a:schemeClr val="dk1"/>
              </a:solidFill>
              <a:latin typeface="Arial"/>
              <a:ea typeface="Arial"/>
              <a:cs typeface="Arial"/>
              <a:sym typeface="Arial"/>
            </a:endParaRPr>
          </a:p>
        </p:txBody>
      </p:sp>
      <p:sp>
        <p:nvSpPr>
          <p:cNvPr id="130" name="Google Shape;130;p15"/>
          <p:cNvSpPr txBox="1"/>
          <p:nvPr/>
        </p:nvSpPr>
        <p:spPr>
          <a:xfrm>
            <a:off x="941832" y="4800600"/>
            <a:ext cx="1499700" cy="14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OCC issues a Final Rule without the FDIC</a:t>
            </a:r>
            <a:endParaRPr b="0" i="0" sz="1000" u="none" cap="none" strike="noStrike">
              <a:solidFill>
                <a:schemeClr val="dk1"/>
              </a:solidFill>
              <a:latin typeface="Arial"/>
              <a:ea typeface="Arial"/>
              <a:cs typeface="Arial"/>
              <a:sym typeface="Arial"/>
            </a:endParaRPr>
          </a:p>
        </p:txBody>
      </p:sp>
      <p:sp>
        <p:nvSpPr>
          <p:cNvPr id="131" name="Google Shape;131;p15"/>
          <p:cNvSpPr/>
          <p:nvPr/>
        </p:nvSpPr>
        <p:spPr>
          <a:xfrm>
            <a:off x="2359152" y="3867912"/>
            <a:ext cx="219600" cy="219600"/>
          </a:xfrm>
          <a:prstGeom prst="ellipse">
            <a:avLst/>
          </a:prstGeom>
          <a:solidFill>
            <a:srgbClr val="632D8A"/>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2" name="Google Shape;132;p15"/>
          <p:cNvCxnSpPr/>
          <p:nvPr/>
        </p:nvCxnSpPr>
        <p:spPr>
          <a:xfrm>
            <a:off x="2468880" y="3520440"/>
            <a:ext cx="0" cy="329100"/>
          </a:xfrm>
          <a:prstGeom prst="straightConnector1">
            <a:avLst/>
          </a:prstGeom>
          <a:noFill/>
          <a:ln cap="flat" cmpd="sng" w="9525">
            <a:solidFill>
              <a:srgbClr val="632D8A"/>
            </a:solidFill>
            <a:prstDash val="solid"/>
            <a:round/>
            <a:headEnd len="sm" w="sm" type="none"/>
            <a:tailEnd len="sm" w="sm" type="none"/>
          </a:ln>
        </p:spPr>
      </p:cxnSp>
      <p:sp>
        <p:nvSpPr>
          <p:cNvPr id="133" name="Google Shape;133;p15"/>
          <p:cNvSpPr txBox="1"/>
          <p:nvPr/>
        </p:nvSpPr>
        <p:spPr>
          <a:xfrm>
            <a:off x="1719072" y="320040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6"/>
              </a:rPr>
              <a:t>OCT 19, 2020</a:t>
            </a:r>
            <a:endParaRPr b="0" i="0" sz="1200" u="none" cap="none" strike="noStrike">
              <a:solidFill>
                <a:schemeClr val="dk1"/>
              </a:solidFill>
              <a:latin typeface="Arial"/>
              <a:ea typeface="Arial"/>
              <a:cs typeface="Arial"/>
              <a:sym typeface="Arial"/>
            </a:endParaRPr>
          </a:p>
        </p:txBody>
      </p:sp>
      <p:sp>
        <p:nvSpPr>
          <p:cNvPr id="134" name="Google Shape;134;p15"/>
          <p:cNvSpPr txBox="1"/>
          <p:nvPr/>
        </p:nvSpPr>
        <p:spPr>
          <a:xfrm>
            <a:off x="1719072" y="1737360"/>
            <a:ext cx="1499700" cy="1417200"/>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FRB individually issues a Proposed Rule</a:t>
            </a:r>
            <a:endParaRPr b="0" i="0" sz="1000" u="none" cap="none" strike="noStrike">
              <a:solidFill>
                <a:schemeClr val="dk1"/>
              </a:solidFill>
              <a:latin typeface="Arial"/>
              <a:ea typeface="Arial"/>
              <a:cs typeface="Arial"/>
              <a:sym typeface="Arial"/>
            </a:endParaRPr>
          </a:p>
        </p:txBody>
      </p:sp>
      <p:sp>
        <p:nvSpPr>
          <p:cNvPr id="135" name="Google Shape;135;p15"/>
          <p:cNvSpPr/>
          <p:nvPr/>
        </p:nvSpPr>
        <p:spPr>
          <a:xfrm>
            <a:off x="3136392" y="3867912"/>
            <a:ext cx="219600" cy="219600"/>
          </a:xfrm>
          <a:prstGeom prst="ellipse">
            <a:avLst/>
          </a:prstGeom>
          <a:solidFill>
            <a:srgbClr val="001949"/>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6" name="Google Shape;136;p15"/>
          <p:cNvCxnSpPr/>
          <p:nvPr/>
        </p:nvCxnSpPr>
        <p:spPr>
          <a:xfrm>
            <a:off x="3246120" y="4105656"/>
            <a:ext cx="0" cy="329100"/>
          </a:xfrm>
          <a:prstGeom prst="straightConnector1">
            <a:avLst/>
          </a:prstGeom>
          <a:noFill/>
          <a:ln cap="flat" cmpd="sng" w="9525">
            <a:solidFill>
              <a:srgbClr val="001949"/>
            </a:solidFill>
            <a:prstDash val="solid"/>
            <a:round/>
            <a:headEnd len="sm" w="sm" type="none"/>
            <a:tailEnd len="sm" w="sm" type="none"/>
          </a:ln>
        </p:spPr>
      </p:cxnSp>
      <p:sp>
        <p:nvSpPr>
          <p:cNvPr id="137" name="Google Shape;137;p15"/>
          <p:cNvSpPr txBox="1"/>
          <p:nvPr/>
        </p:nvSpPr>
        <p:spPr>
          <a:xfrm>
            <a:off x="2496312" y="448056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7"/>
              </a:rPr>
              <a:t>DEC 4, 2020</a:t>
            </a:r>
            <a:endParaRPr b="0" i="0" sz="1200" u="none" cap="none" strike="noStrike">
              <a:solidFill>
                <a:schemeClr val="dk1"/>
              </a:solidFill>
              <a:latin typeface="Arial"/>
              <a:ea typeface="Arial"/>
              <a:cs typeface="Arial"/>
              <a:sym typeface="Arial"/>
            </a:endParaRPr>
          </a:p>
        </p:txBody>
      </p:sp>
      <p:sp>
        <p:nvSpPr>
          <p:cNvPr id="138" name="Google Shape;138;p15"/>
          <p:cNvSpPr txBox="1"/>
          <p:nvPr/>
        </p:nvSpPr>
        <p:spPr>
          <a:xfrm>
            <a:off x="2496312" y="4800600"/>
            <a:ext cx="1499700" cy="14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OCC individually issues a Proposed Rule requesting comment on proposed benchmarks and technical amendments (subsequently rescinded)</a:t>
            </a:r>
            <a:endParaRPr b="0" i="0" sz="1000" u="none" cap="none" strike="noStrike">
              <a:solidFill>
                <a:schemeClr val="dk1"/>
              </a:solidFill>
              <a:latin typeface="Arial"/>
              <a:ea typeface="Arial"/>
              <a:cs typeface="Arial"/>
              <a:sym typeface="Arial"/>
            </a:endParaRPr>
          </a:p>
        </p:txBody>
      </p:sp>
      <p:sp>
        <p:nvSpPr>
          <p:cNvPr id="139" name="Google Shape;139;p15"/>
          <p:cNvSpPr/>
          <p:nvPr/>
        </p:nvSpPr>
        <p:spPr>
          <a:xfrm>
            <a:off x="3913632" y="3867912"/>
            <a:ext cx="219600" cy="219600"/>
          </a:xfrm>
          <a:prstGeom prst="ellipse">
            <a:avLst/>
          </a:prstGeom>
          <a:solidFill>
            <a:srgbClr val="B21E8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0" name="Google Shape;140;p15"/>
          <p:cNvCxnSpPr/>
          <p:nvPr/>
        </p:nvCxnSpPr>
        <p:spPr>
          <a:xfrm>
            <a:off x="4023360" y="3520440"/>
            <a:ext cx="0" cy="329100"/>
          </a:xfrm>
          <a:prstGeom prst="straightConnector1">
            <a:avLst/>
          </a:prstGeom>
          <a:noFill/>
          <a:ln cap="flat" cmpd="sng" w="9525">
            <a:solidFill>
              <a:srgbClr val="B21E80"/>
            </a:solidFill>
            <a:prstDash val="solid"/>
            <a:round/>
            <a:headEnd len="sm" w="sm" type="none"/>
            <a:tailEnd len="sm" w="sm" type="none"/>
          </a:ln>
        </p:spPr>
      </p:cxnSp>
      <p:sp>
        <p:nvSpPr>
          <p:cNvPr id="141" name="Google Shape;141;p15"/>
          <p:cNvSpPr txBox="1"/>
          <p:nvPr/>
        </p:nvSpPr>
        <p:spPr>
          <a:xfrm>
            <a:off x="3273552" y="320040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8"/>
              </a:rPr>
              <a:t>MAY 18, 2021</a:t>
            </a:r>
            <a:endParaRPr b="0" i="0" sz="1200" u="none" cap="none" strike="noStrike">
              <a:solidFill>
                <a:schemeClr val="dk1"/>
              </a:solidFill>
              <a:latin typeface="Arial"/>
              <a:ea typeface="Arial"/>
              <a:cs typeface="Arial"/>
              <a:sym typeface="Arial"/>
            </a:endParaRPr>
          </a:p>
        </p:txBody>
      </p:sp>
      <p:sp>
        <p:nvSpPr>
          <p:cNvPr id="142" name="Google Shape;142;p15"/>
          <p:cNvSpPr txBox="1"/>
          <p:nvPr/>
        </p:nvSpPr>
        <p:spPr>
          <a:xfrm>
            <a:off x="3273552" y="1737360"/>
            <a:ext cx="1499700" cy="1417200"/>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OCC announces reconsideration of its 2020 rule; banks may discontinue implementation unless a provision was already effective</a:t>
            </a:r>
            <a:endParaRPr b="0" i="0" sz="1000" u="none" cap="none" strike="noStrike">
              <a:solidFill>
                <a:schemeClr val="dk1"/>
              </a:solidFill>
              <a:latin typeface="Arial"/>
              <a:ea typeface="Arial"/>
              <a:cs typeface="Arial"/>
              <a:sym typeface="Arial"/>
            </a:endParaRPr>
          </a:p>
        </p:txBody>
      </p:sp>
      <p:sp>
        <p:nvSpPr>
          <p:cNvPr id="143" name="Google Shape;143;p15"/>
          <p:cNvSpPr/>
          <p:nvPr/>
        </p:nvSpPr>
        <p:spPr>
          <a:xfrm>
            <a:off x="4690872" y="3867912"/>
            <a:ext cx="219600" cy="219600"/>
          </a:xfrm>
          <a:prstGeom prst="ellipse">
            <a:avLst/>
          </a:prstGeom>
          <a:solidFill>
            <a:srgbClr val="0067D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4" name="Google Shape;144;p15"/>
          <p:cNvCxnSpPr/>
          <p:nvPr/>
        </p:nvCxnSpPr>
        <p:spPr>
          <a:xfrm>
            <a:off x="4800600" y="4105656"/>
            <a:ext cx="0" cy="329100"/>
          </a:xfrm>
          <a:prstGeom prst="straightConnector1">
            <a:avLst/>
          </a:prstGeom>
          <a:noFill/>
          <a:ln cap="flat" cmpd="sng" w="9525">
            <a:solidFill>
              <a:srgbClr val="0067D2"/>
            </a:solidFill>
            <a:prstDash val="solid"/>
            <a:round/>
            <a:headEnd len="sm" w="sm" type="none"/>
            <a:tailEnd len="sm" w="sm" type="none"/>
          </a:ln>
        </p:spPr>
      </p:cxnSp>
      <p:sp>
        <p:nvSpPr>
          <p:cNvPr id="145" name="Google Shape;145;p15"/>
          <p:cNvSpPr txBox="1"/>
          <p:nvPr/>
        </p:nvSpPr>
        <p:spPr>
          <a:xfrm>
            <a:off x="4050792" y="448056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9"/>
              </a:rPr>
              <a:t>JUL 20, 2021</a:t>
            </a:r>
            <a:endParaRPr b="0" i="0" sz="1200" u="none" cap="none" strike="noStrike">
              <a:solidFill>
                <a:schemeClr val="dk1"/>
              </a:solidFill>
              <a:latin typeface="Arial"/>
              <a:ea typeface="Arial"/>
              <a:cs typeface="Arial"/>
              <a:sym typeface="Arial"/>
            </a:endParaRPr>
          </a:p>
        </p:txBody>
      </p:sp>
      <p:sp>
        <p:nvSpPr>
          <p:cNvPr id="146" name="Google Shape;146;p15"/>
          <p:cNvSpPr txBox="1"/>
          <p:nvPr/>
        </p:nvSpPr>
        <p:spPr>
          <a:xfrm>
            <a:off x="4050792" y="4800600"/>
            <a:ext cx="1499700" cy="14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OCC, FDIC, and FRB jointly announce that they will work together to modernize the regulations</a:t>
            </a:r>
            <a:endParaRPr b="0" i="0" sz="1000" u="none" cap="none" strike="noStrike">
              <a:solidFill>
                <a:schemeClr val="dk1"/>
              </a:solidFill>
              <a:latin typeface="Arial"/>
              <a:ea typeface="Arial"/>
              <a:cs typeface="Arial"/>
              <a:sym typeface="Arial"/>
            </a:endParaRPr>
          </a:p>
        </p:txBody>
      </p:sp>
      <p:sp>
        <p:nvSpPr>
          <p:cNvPr id="147" name="Google Shape;147;p15"/>
          <p:cNvSpPr/>
          <p:nvPr/>
        </p:nvSpPr>
        <p:spPr>
          <a:xfrm>
            <a:off x="5468112" y="3867912"/>
            <a:ext cx="219600" cy="219600"/>
          </a:xfrm>
          <a:prstGeom prst="ellipse">
            <a:avLst/>
          </a:prstGeom>
          <a:solidFill>
            <a:srgbClr val="0ABFDC"/>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8" name="Google Shape;148;p15"/>
          <p:cNvCxnSpPr/>
          <p:nvPr/>
        </p:nvCxnSpPr>
        <p:spPr>
          <a:xfrm>
            <a:off x="5577840" y="3520440"/>
            <a:ext cx="0" cy="329100"/>
          </a:xfrm>
          <a:prstGeom prst="straightConnector1">
            <a:avLst/>
          </a:prstGeom>
          <a:noFill/>
          <a:ln cap="flat" cmpd="sng" w="9525">
            <a:solidFill>
              <a:srgbClr val="0ABFDC"/>
            </a:solidFill>
            <a:prstDash val="solid"/>
            <a:round/>
            <a:headEnd len="sm" w="sm" type="none"/>
            <a:tailEnd len="sm" w="sm" type="none"/>
          </a:ln>
        </p:spPr>
      </p:cxnSp>
      <p:sp>
        <p:nvSpPr>
          <p:cNvPr id="149" name="Google Shape;149;p15"/>
          <p:cNvSpPr txBox="1"/>
          <p:nvPr/>
        </p:nvSpPr>
        <p:spPr>
          <a:xfrm>
            <a:off x="4828032" y="320040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10"/>
              </a:rPr>
              <a:t>SEP 17, 2021</a:t>
            </a:r>
            <a:endParaRPr b="0" i="0" sz="1200" u="none" cap="none" strike="noStrike">
              <a:solidFill>
                <a:schemeClr val="dk1"/>
              </a:solidFill>
              <a:latin typeface="Arial"/>
              <a:ea typeface="Arial"/>
              <a:cs typeface="Arial"/>
              <a:sym typeface="Arial"/>
            </a:endParaRPr>
          </a:p>
        </p:txBody>
      </p:sp>
      <p:sp>
        <p:nvSpPr>
          <p:cNvPr id="150" name="Google Shape;150;p15"/>
          <p:cNvSpPr txBox="1"/>
          <p:nvPr/>
        </p:nvSpPr>
        <p:spPr>
          <a:xfrm>
            <a:off x="4828032" y="1737360"/>
            <a:ext cx="1499700" cy="1417200"/>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OCC proposes to rescind and replace the June 2020 CRA Rule</a:t>
            </a:r>
            <a:endParaRPr b="0" i="0" sz="1000" u="none" cap="none" strike="noStrike">
              <a:solidFill>
                <a:schemeClr val="dk1"/>
              </a:solidFill>
              <a:latin typeface="Arial"/>
              <a:ea typeface="Arial"/>
              <a:cs typeface="Arial"/>
              <a:sym typeface="Arial"/>
            </a:endParaRPr>
          </a:p>
        </p:txBody>
      </p:sp>
      <p:sp>
        <p:nvSpPr>
          <p:cNvPr id="151" name="Google Shape;151;p15"/>
          <p:cNvSpPr/>
          <p:nvPr/>
        </p:nvSpPr>
        <p:spPr>
          <a:xfrm>
            <a:off x="6245352" y="3867912"/>
            <a:ext cx="219600" cy="219600"/>
          </a:xfrm>
          <a:prstGeom prst="ellipse">
            <a:avLst/>
          </a:prstGeom>
          <a:solidFill>
            <a:srgbClr val="632D8A"/>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2" name="Google Shape;152;p15"/>
          <p:cNvCxnSpPr/>
          <p:nvPr/>
        </p:nvCxnSpPr>
        <p:spPr>
          <a:xfrm>
            <a:off x="6355080" y="4105656"/>
            <a:ext cx="0" cy="329100"/>
          </a:xfrm>
          <a:prstGeom prst="straightConnector1">
            <a:avLst/>
          </a:prstGeom>
          <a:noFill/>
          <a:ln cap="flat" cmpd="sng" w="9525">
            <a:solidFill>
              <a:srgbClr val="632D8A"/>
            </a:solidFill>
            <a:prstDash val="solid"/>
            <a:round/>
            <a:headEnd len="sm" w="sm" type="none"/>
            <a:tailEnd len="sm" w="sm" type="none"/>
          </a:ln>
        </p:spPr>
      </p:cxnSp>
      <p:sp>
        <p:nvSpPr>
          <p:cNvPr id="153" name="Google Shape;153;p15"/>
          <p:cNvSpPr txBox="1"/>
          <p:nvPr/>
        </p:nvSpPr>
        <p:spPr>
          <a:xfrm>
            <a:off x="5605272" y="448056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11"/>
              </a:rPr>
              <a:t>JUN 3, 2022</a:t>
            </a:r>
            <a:endParaRPr b="0" i="0" sz="1200" u="none" cap="none" strike="noStrike">
              <a:solidFill>
                <a:schemeClr val="dk1"/>
              </a:solidFill>
              <a:latin typeface="Arial"/>
              <a:ea typeface="Arial"/>
              <a:cs typeface="Arial"/>
              <a:sym typeface="Arial"/>
            </a:endParaRPr>
          </a:p>
        </p:txBody>
      </p:sp>
      <p:sp>
        <p:nvSpPr>
          <p:cNvPr id="154" name="Google Shape;154;p15"/>
          <p:cNvSpPr txBox="1"/>
          <p:nvPr/>
        </p:nvSpPr>
        <p:spPr>
          <a:xfrm>
            <a:off x="5605272" y="4800600"/>
            <a:ext cx="1499700" cy="14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Agencies jointly issue a substantive Proposed Rule</a:t>
            </a:r>
            <a:endParaRPr b="0" i="0" sz="1000" u="none" cap="none" strike="noStrike">
              <a:solidFill>
                <a:schemeClr val="dk1"/>
              </a:solidFill>
              <a:latin typeface="Arial"/>
              <a:ea typeface="Arial"/>
              <a:cs typeface="Arial"/>
              <a:sym typeface="Arial"/>
            </a:endParaRPr>
          </a:p>
        </p:txBody>
      </p:sp>
      <p:sp>
        <p:nvSpPr>
          <p:cNvPr id="155" name="Google Shape;155;p15"/>
          <p:cNvSpPr/>
          <p:nvPr/>
        </p:nvSpPr>
        <p:spPr>
          <a:xfrm>
            <a:off x="7022592" y="3867912"/>
            <a:ext cx="219600" cy="219600"/>
          </a:xfrm>
          <a:prstGeom prst="ellipse">
            <a:avLst/>
          </a:prstGeom>
          <a:solidFill>
            <a:srgbClr val="B21E8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6" name="Google Shape;156;p15"/>
          <p:cNvCxnSpPr/>
          <p:nvPr/>
        </p:nvCxnSpPr>
        <p:spPr>
          <a:xfrm>
            <a:off x="7132320" y="3520440"/>
            <a:ext cx="0" cy="329100"/>
          </a:xfrm>
          <a:prstGeom prst="straightConnector1">
            <a:avLst/>
          </a:prstGeom>
          <a:noFill/>
          <a:ln cap="flat" cmpd="sng" w="9525">
            <a:solidFill>
              <a:srgbClr val="B21E80"/>
            </a:solidFill>
            <a:prstDash val="solid"/>
            <a:round/>
            <a:headEnd len="sm" w="sm" type="none"/>
            <a:tailEnd len="sm" w="sm" type="none"/>
          </a:ln>
        </p:spPr>
      </p:cxnSp>
      <p:sp>
        <p:nvSpPr>
          <p:cNvPr id="157" name="Google Shape;157;p15"/>
          <p:cNvSpPr txBox="1"/>
          <p:nvPr/>
        </p:nvSpPr>
        <p:spPr>
          <a:xfrm>
            <a:off x="6382512" y="320040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12"/>
              </a:rPr>
              <a:t>OCT 24, 2023</a:t>
            </a:r>
            <a:endParaRPr b="0" i="0" sz="1200" u="none" cap="none" strike="noStrike">
              <a:solidFill>
                <a:schemeClr val="dk1"/>
              </a:solidFill>
              <a:latin typeface="Arial"/>
              <a:ea typeface="Arial"/>
              <a:cs typeface="Arial"/>
              <a:sym typeface="Arial"/>
            </a:endParaRPr>
          </a:p>
        </p:txBody>
      </p:sp>
      <p:sp>
        <p:nvSpPr>
          <p:cNvPr id="158" name="Google Shape;158;p15"/>
          <p:cNvSpPr txBox="1"/>
          <p:nvPr/>
        </p:nvSpPr>
        <p:spPr>
          <a:xfrm>
            <a:off x="6382512" y="1737360"/>
            <a:ext cx="1499700" cy="1417200"/>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Agencies jointly issue a Final Rule</a:t>
            </a:r>
            <a:endParaRPr b="0" i="0" sz="1000" u="none" cap="none" strike="noStrike">
              <a:solidFill>
                <a:schemeClr val="dk1"/>
              </a:solidFill>
              <a:latin typeface="Arial"/>
              <a:ea typeface="Arial"/>
              <a:cs typeface="Arial"/>
              <a:sym typeface="Arial"/>
            </a:endParaRPr>
          </a:p>
        </p:txBody>
      </p:sp>
      <p:sp>
        <p:nvSpPr>
          <p:cNvPr id="159" name="Google Shape;159;p15"/>
          <p:cNvSpPr/>
          <p:nvPr/>
        </p:nvSpPr>
        <p:spPr>
          <a:xfrm>
            <a:off x="7799832" y="3867912"/>
            <a:ext cx="219600" cy="219600"/>
          </a:xfrm>
          <a:prstGeom prst="ellipse">
            <a:avLst/>
          </a:prstGeom>
          <a:solidFill>
            <a:srgbClr val="001949"/>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0" name="Google Shape;160;p15"/>
          <p:cNvCxnSpPr/>
          <p:nvPr/>
        </p:nvCxnSpPr>
        <p:spPr>
          <a:xfrm>
            <a:off x="7909560" y="4105656"/>
            <a:ext cx="0" cy="329100"/>
          </a:xfrm>
          <a:prstGeom prst="straightConnector1">
            <a:avLst/>
          </a:prstGeom>
          <a:noFill/>
          <a:ln cap="flat" cmpd="sng" w="9525">
            <a:solidFill>
              <a:srgbClr val="001949"/>
            </a:solidFill>
            <a:prstDash val="solid"/>
            <a:round/>
            <a:headEnd len="sm" w="sm" type="none"/>
            <a:tailEnd len="sm" w="sm" type="none"/>
          </a:ln>
        </p:spPr>
      </p:cxnSp>
      <p:sp>
        <p:nvSpPr>
          <p:cNvPr id="161" name="Google Shape;161;p15"/>
          <p:cNvSpPr txBox="1"/>
          <p:nvPr/>
        </p:nvSpPr>
        <p:spPr>
          <a:xfrm>
            <a:off x="7159752" y="448056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13"/>
              </a:rPr>
              <a:t>MAR 29, 2024</a:t>
            </a:r>
            <a:endParaRPr b="0" i="0" sz="1200" u="none" cap="none" strike="noStrike">
              <a:solidFill>
                <a:schemeClr val="dk1"/>
              </a:solidFill>
              <a:latin typeface="Arial"/>
              <a:ea typeface="Arial"/>
              <a:cs typeface="Arial"/>
              <a:sym typeface="Arial"/>
            </a:endParaRPr>
          </a:p>
        </p:txBody>
      </p:sp>
      <p:sp>
        <p:nvSpPr>
          <p:cNvPr id="162" name="Google Shape;162;p15"/>
          <p:cNvSpPr txBox="1"/>
          <p:nvPr/>
        </p:nvSpPr>
        <p:spPr>
          <a:xfrm>
            <a:off x="7159752" y="4800600"/>
            <a:ext cx="1499700" cy="14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lang="en-US" sz="1000">
                <a:solidFill>
                  <a:srgbClr val="5B6B82"/>
                </a:solidFill>
              </a:rPr>
              <a:t>Court Order stays the 2023 Final Rule</a:t>
            </a:r>
            <a:endParaRPr b="0" i="0" sz="1000" u="none" cap="none" strike="noStrike">
              <a:solidFill>
                <a:schemeClr val="dk1"/>
              </a:solidFill>
              <a:latin typeface="Arial"/>
              <a:ea typeface="Arial"/>
              <a:cs typeface="Arial"/>
              <a:sym typeface="Arial"/>
            </a:endParaRPr>
          </a:p>
        </p:txBody>
      </p:sp>
      <p:sp>
        <p:nvSpPr>
          <p:cNvPr id="163" name="Google Shape;163;p15"/>
          <p:cNvSpPr/>
          <p:nvPr/>
        </p:nvSpPr>
        <p:spPr>
          <a:xfrm>
            <a:off x="8577072" y="3867912"/>
            <a:ext cx="219600" cy="219600"/>
          </a:xfrm>
          <a:prstGeom prst="ellipse">
            <a:avLst/>
          </a:prstGeom>
          <a:solidFill>
            <a:srgbClr val="0067D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4" name="Google Shape;164;p15"/>
          <p:cNvCxnSpPr/>
          <p:nvPr/>
        </p:nvCxnSpPr>
        <p:spPr>
          <a:xfrm>
            <a:off x="8686800" y="3520440"/>
            <a:ext cx="0" cy="329100"/>
          </a:xfrm>
          <a:prstGeom prst="straightConnector1">
            <a:avLst/>
          </a:prstGeom>
          <a:noFill/>
          <a:ln cap="flat" cmpd="sng" w="9525">
            <a:solidFill>
              <a:srgbClr val="0067D2"/>
            </a:solidFill>
            <a:prstDash val="solid"/>
            <a:round/>
            <a:headEnd len="sm" w="sm" type="none"/>
            <a:tailEnd len="sm" w="sm" type="none"/>
          </a:ln>
        </p:spPr>
      </p:cxnSp>
      <p:sp>
        <p:nvSpPr>
          <p:cNvPr id="165" name="Google Shape;165;p15"/>
          <p:cNvSpPr txBox="1"/>
          <p:nvPr/>
        </p:nvSpPr>
        <p:spPr>
          <a:xfrm>
            <a:off x="7936992" y="320040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14"/>
              </a:rPr>
              <a:t>MAR 28, 2025</a:t>
            </a:r>
            <a:endParaRPr b="0" i="0" sz="1200" u="none" cap="none" strike="noStrike">
              <a:solidFill>
                <a:schemeClr val="dk1"/>
              </a:solidFill>
              <a:latin typeface="Arial"/>
              <a:ea typeface="Arial"/>
              <a:cs typeface="Arial"/>
              <a:sym typeface="Arial"/>
            </a:endParaRPr>
          </a:p>
        </p:txBody>
      </p:sp>
      <p:sp>
        <p:nvSpPr>
          <p:cNvPr id="166" name="Google Shape;166;p15"/>
          <p:cNvSpPr txBox="1"/>
          <p:nvPr/>
        </p:nvSpPr>
        <p:spPr>
          <a:xfrm>
            <a:off x="7936992" y="1737360"/>
            <a:ext cx="1499700" cy="1417200"/>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lang="en-US" sz="1000">
                <a:solidFill>
                  <a:srgbClr val="5B6B82"/>
                </a:solidFill>
              </a:rPr>
              <a:t>Interagency announcement to rescind 2023 Final Rule and replace it with 1995 regulations</a:t>
            </a:r>
            <a:endParaRPr b="0" i="0" sz="1000" u="none" cap="none" strike="noStrike">
              <a:solidFill>
                <a:schemeClr val="dk1"/>
              </a:solidFill>
              <a:latin typeface="Arial"/>
              <a:ea typeface="Arial"/>
              <a:cs typeface="Arial"/>
              <a:sym typeface="Arial"/>
            </a:endParaRPr>
          </a:p>
        </p:txBody>
      </p:sp>
      <p:sp>
        <p:nvSpPr>
          <p:cNvPr id="167" name="Google Shape;167;p15"/>
          <p:cNvSpPr/>
          <p:nvPr/>
        </p:nvSpPr>
        <p:spPr>
          <a:xfrm>
            <a:off x="9354312" y="3867912"/>
            <a:ext cx="219600" cy="219600"/>
          </a:xfrm>
          <a:prstGeom prst="ellipse">
            <a:avLst/>
          </a:prstGeom>
          <a:solidFill>
            <a:srgbClr val="0ABFDC"/>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8" name="Google Shape;168;p15"/>
          <p:cNvCxnSpPr/>
          <p:nvPr/>
        </p:nvCxnSpPr>
        <p:spPr>
          <a:xfrm>
            <a:off x="9464040" y="4105656"/>
            <a:ext cx="0" cy="329100"/>
          </a:xfrm>
          <a:prstGeom prst="straightConnector1">
            <a:avLst/>
          </a:prstGeom>
          <a:noFill/>
          <a:ln cap="flat" cmpd="sng" w="9525">
            <a:solidFill>
              <a:srgbClr val="0ABFDC"/>
            </a:solidFill>
            <a:prstDash val="solid"/>
            <a:round/>
            <a:headEnd len="sm" w="sm" type="none"/>
            <a:tailEnd len="sm" w="sm" type="none"/>
          </a:ln>
        </p:spPr>
      </p:cxnSp>
      <p:sp>
        <p:nvSpPr>
          <p:cNvPr id="169" name="Google Shape;169;p15"/>
          <p:cNvSpPr txBox="1"/>
          <p:nvPr/>
        </p:nvSpPr>
        <p:spPr>
          <a:xfrm>
            <a:off x="8714232" y="448056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15"/>
              </a:rPr>
              <a:t>JUL 18, 2025</a:t>
            </a:r>
            <a:endParaRPr b="0" i="0" sz="1200" u="none" cap="none" strike="noStrike">
              <a:solidFill>
                <a:schemeClr val="dk1"/>
              </a:solidFill>
              <a:latin typeface="Arial"/>
              <a:ea typeface="Arial"/>
              <a:cs typeface="Arial"/>
              <a:sym typeface="Arial"/>
            </a:endParaRPr>
          </a:p>
        </p:txBody>
      </p:sp>
      <p:sp>
        <p:nvSpPr>
          <p:cNvPr id="170" name="Google Shape;170;p15"/>
          <p:cNvSpPr txBox="1"/>
          <p:nvPr/>
        </p:nvSpPr>
        <p:spPr>
          <a:xfrm>
            <a:off x="8714232" y="4800600"/>
            <a:ext cx="1499700" cy="14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Agencies issue a Proposed Rule to rescind and replace the 2023 Final Rule</a:t>
            </a:r>
            <a:endParaRPr b="0" i="0" sz="1000" u="none" cap="none" strike="noStrike">
              <a:solidFill>
                <a:schemeClr val="dk1"/>
              </a:solidFill>
              <a:latin typeface="Arial"/>
              <a:ea typeface="Arial"/>
              <a:cs typeface="Arial"/>
              <a:sym typeface="Arial"/>
            </a:endParaRPr>
          </a:p>
        </p:txBody>
      </p:sp>
      <p:sp>
        <p:nvSpPr>
          <p:cNvPr id="171" name="Google Shape;171;p15"/>
          <p:cNvSpPr/>
          <p:nvPr/>
        </p:nvSpPr>
        <p:spPr>
          <a:xfrm>
            <a:off x="10131552" y="3867912"/>
            <a:ext cx="219600" cy="219600"/>
          </a:xfrm>
          <a:prstGeom prst="ellipse">
            <a:avLst/>
          </a:prstGeom>
          <a:solidFill>
            <a:srgbClr val="ED5B3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2" name="Google Shape;172;p15"/>
          <p:cNvCxnSpPr/>
          <p:nvPr/>
        </p:nvCxnSpPr>
        <p:spPr>
          <a:xfrm>
            <a:off x="10241280" y="3520440"/>
            <a:ext cx="0" cy="329100"/>
          </a:xfrm>
          <a:prstGeom prst="straightConnector1">
            <a:avLst/>
          </a:prstGeom>
          <a:noFill/>
          <a:ln cap="flat" cmpd="sng" w="9525">
            <a:solidFill>
              <a:srgbClr val="ED5B3E"/>
            </a:solidFill>
            <a:prstDash val="solid"/>
            <a:round/>
            <a:headEnd len="sm" w="sm" type="none"/>
            <a:tailEnd len="sm" w="sm" type="none"/>
          </a:ln>
        </p:spPr>
      </p:cxnSp>
      <p:sp>
        <p:nvSpPr>
          <p:cNvPr id="173" name="Google Shape;173;p15"/>
          <p:cNvSpPr txBox="1"/>
          <p:nvPr/>
        </p:nvSpPr>
        <p:spPr>
          <a:xfrm>
            <a:off x="9491472" y="3200400"/>
            <a:ext cx="14997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1949"/>
              </a:buClr>
              <a:buSzPts val="1200"/>
              <a:buFont typeface="Poppins"/>
              <a:buNone/>
            </a:pPr>
            <a:r>
              <a:rPr b="1" i="0" lang="en-US" sz="1200" u="sng" cap="none" strike="noStrike">
                <a:solidFill>
                  <a:schemeClr val="hlink"/>
                </a:solidFill>
                <a:latin typeface="Poppins"/>
                <a:ea typeface="Poppins"/>
                <a:cs typeface="Poppins"/>
                <a:sym typeface="Poppins"/>
                <a:hlinkClick r:id="rId16"/>
              </a:rPr>
              <a:t>AUG 12, 2026</a:t>
            </a:r>
            <a:endParaRPr b="0" i="0" sz="1200" u="none" cap="none" strike="noStrike">
              <a:solidFill>
                <a:schemeClr val="dk1"/>
              </a:solidFill>
              <a:latin typeface="Arial"/>
              <a:ea typeface="Arial"/>
              <a:cs typeface="Arial"/>
              <a:sym typeface="Arial"/>
            </a:endParaRPr>
          </a:p>
        </p:txBody>
      </p:sp>
      <p:sp>
        <p:nvSpPr>
          <p:cNvPr id="174" name="Google Shape;174;p15"/>
          <p:cNvSpPr txBox="1"/>
          <p:nvPr/>
        </p:nvSpPr>
        <p:spPr>
          <a:xfrm>
            <a:off x="9491472" y="1737360"/>
            <a:ext cx="1499700" cy="1417200"/>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5B6B82"/>
              </a:buClr>
              <a:buSzPts val="1000"/>
              <a:buFont typeface="Arial"/>
              <a:buNone/>
            </a:pPr>
            <a:r>
              <a:rPr b="0" i="0" lang="en-US" sz="1000" u="none" cap="none" strike="noStrike">
                <a:solidFill>
                  <a:srgbClr val="5B6B82"/>
                </a:solidFill>
                <a:latin typeface="Arial"/>
                <a:ea typeface="Arial"/>
                <a:cs typeface="Arial"/>
                <a:sym typeface="Arial"/>
              </a:rPr>
              <a:t>OCC and FDIC jointly propose to amend the CRA regulations, updating the 1995 regulations</a:t>
            </a:r>
            <a:endParaRPr b="0" i="0" sz="1000" u="none" cap="none" strike="noStrike">
              <a:solidFill>
                <a:schemeClr val="dk1"/>
              </a:solidFill>
              <a:latin typeface="Arial"/>
              <a:ea typeface="Arial"/>
              <a:cs typeface="Arial"/>
              <a:sym typeface="Arial"/>
            </a:endParaRPr>
          </a:p>
        </p:txBody>
      </p:sp>
      <p:cxnSp>
        <p:nvCxnSpPr>
          <p:cNvPr id="175" name="Google Shape;175;p15"/>
          <p:cNvCxnSpPr/>
          <p:nvPr/>
        </p:nvCxnSpPr>
        <p:spPr>
          <a:xfrm>
            <a:off x="10972800" y="4014216"/>
            <a:ext cx="0" cy="274200"/>
          </a:xfrm>
          <a:prstGeom prst="straightConnector1">
            <a:avLst/>
          </a:prstGeom>
          <a:noFill/>
          <a:ln cap="flat" cmpd="sng" w="12700">
            <a:solidFill>
              <a:srgbClr val="B21E80"/>
            </a:solidFill>
            <a:prstDash val="solid"/>
            <a:round/>
            <a:headEnd len="sm" w="sm" type="none"/>
            <a:tailEnd len="sm" w="sm" type="none"/>
          </a:ln>
        </p:spPr>
      </p:cxnSp>
      <p:sp>
        <p:nvSpPr>
          <p:cNvPr id="176" name="Google Shape;176;p15"/>
          <p:cNvSpPr/>
          <p:nvPr/>
        </p:nvSpPr>
        <p:spPr>
          <a:xfrm>
            <a:off x="10332720" y="4288536"/>
            <a:ext cx="1280100" cy="3291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txBox="1"/>
          <p:nvPr/>
        </p:nvSpPr>
        <p:spPr>
          <a:xfrm>
            <a:off x="10332720" y="4288536"/>
            <a:ext cx="1280100" cy="32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TODAY - OCT 2026</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6"/>
          <p:cNvSpPr/>
          <p:nvPr/>
        </p:nvSpPr>
        <p:spPr>
          <a:xfrm>
            <a:off x="-1371600" y="4114800"/>
            <a:ext cx="4572000" cy="4572000"/>
          </a:xfrm>
          <a:prstGeom prst="ellipse">
            <a:avLst/>
          </a:prstGeom>
          <a:solidFill>
            <a:srgbClr val="042450"/>
          </a:solidFill>
          <a:ln cap="flat" cmpd="sng" w="12700">
            <a:solidFill>
              <a:srgbClr val="0424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6"/>
          <p:cNvSpPr txBox="1"/>
          <p:nvPr/>
        </p:nvSpPr>
        <p:spPr>
          <a:xfrm>
            <a:off x="822960" y="2651760"/>
            <a:ext cx="9144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BFDC"/>
              </a:buClr>
              <a:buSzPts val="1400"/>
              <a:buFont typeface="Arial"/>
              <a:buNone/>
            </a:pPr>
            <a:r>
              <a:rPr b="1" i="0" lang="en-US" sz="1400" u="none" cap="none" strike="noStrike">
                <a:solidFill>
                  <a:srgbClr val="0ABFDC"/>
                </a:solidFill>
                <a:latin typeface="Arial"/>
                <a:ea typeface="Arial"/>
                <a:cs typeface="Arial"/>
                <a:sym typeface="Arial"/>
              </a:rPr>
              <a:t>REGADVISOR PRO UPDATE</a:t>
            </a:r>
            <a:endParaRPr b="0" i="0" sz="1400" u="none" cap="none" strike="noStrike">
              <a:solidFill>
                <a:schemeClr val="dk1"/>
              </a:solidFill>
              <a:latin typeface="Arial"/>
              <a:ea typeface="Arial"/>
              <a:cs typeface="Arial"/>
              <a:sym typeface="Arial"/>
            </a:endParaRPr>
          </a:p>
        </p:txBody>
      </p:sp>
      <p:sp>
        <p:nvSpPr>
          <p:cNvPr id="185" name="Google Shape;185;p16"/>
          <p:cNvSpPr txBox="1"/>
          <p:nvPr/>
        </p:nvSpPr>
        <p:spPr>
          <a:xfrm>
            <a:off x="777240" y="2971800"/>
            <a:ext cx="91440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600"/>
              <a:buFont typeface="Poppins"/>
              <a:buNone/>
            </a:pPr>
            <a:r>
              <a:rPr b="1" i="0" lang="en-US" sz="5600" u="none" cap="none" strike="noStrike">
                <a:solidFill>
                  <a:srgbClr val="FFFFFF"/>
                </a:solidFill>
                <a:latin typeface="Poppins"/>
                <a:ea typeface="Poppins"/>
                <a:cs typeface="Poppins"/>
                <a:sym typeface="Poppins"/>
              </a:rPr>
              <a:t>ACH</a:t>
            </a:r>
            <a:endParaRPr b="0" i="0" sz="56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7"/>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7"/>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7"/>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94" name="Google Shape;194;p17"/>
          <p:cNvSpPr/>
          <p:nvPr/>
        </p:nvSpPr>
        <p:spPr>
          <a:xfrm>
            <a:off x="2514600" y="502920"/>
            <a:ext cx="1005900" cy="347400"/>
          </a:xfrm>
          <a:prstGeom prst="roundRect">
            <a:avLst>
              <a:gd fmla="val 50000" name="adj"/>
            </a:avLst>
          </a:prstGeom>
          <a:solidFill>
            <a:srgbClr val="001949"/>
          </a:solidFill>
          <a:ln cap="flat" cmpd="sng" w="12700">
            <a:solidFill>
              <a:srgbClr val="001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7"/>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ACH</a:t>
            </a:r>
            <a:endParaRPr b="0" i="0" sz="1100" u="none" cap="none" strike="noStrike">
              <a:solidFill>
                <a:schemeClr val="dk1"/>
              </a:solidFill>
              <a:latin typeface="Arial"/>
              <a:ea typeface="Arial"/>
              <a:cs typeface="Arial"/>
              <a:sym typeface="Arial"/>
            </a:endParaRPr>
          </a:p>
        </p:txBody>
      </p:sp>
      <p:sp>
        <p:nvSpPr>
          <p:cNvPr id="196" name="Google Shape;196;p17"/>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Nacha: ACH Contact Registry</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97" name="Google Shape;197;p17"/>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Automated Clearing House Association (Nacha) issued a Final Rule to allow the U.S. Treasury Department's Bureau of the Fiscal Service to participate in the ACH Contact Registry. Operational changes for ACH participants are not required.</a:t>
            </a:r>
            <a:endParaRPr b="0" i="0" sz="1700" u="none" cap="none" strike="noStrike">
              <a:solidFill>
                <a:schemeClr val="dk1"/>
              </a:solidFill>
              <a:latin typeface="Arial"/>
              <a:ea typeface="Arial"/>
              <a:cs typeface="Arial"/>
              <a:sym typeface="Arial"/>
            </a:endParaRPr>
          </a:p>
        </p:txBody>
      </p:sp>
      <p:sp>
        <p:nvSpPr>
          <p:cNvPr id="198" name="Google Shape;198;p17"/>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7"/>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7/24/2026</a:t>
            </a:r>
            <a:endParaRPr b="0" i="0" sz="1400" u="none" cap="none" strike="noStrike">
              <a:solidFill>
                <a:schemeClr val="dk1"/>
              </a:solidFill>
              <a:latin typeface="Arial"/>
              <a:ea typeface="Arial"/>
              <a:cs typeface="Arial"/>
              <a:sym typeface="Arial"/>
            </a:endParaRPr>
          </a:p>
        </p:txBody>
      </p:sp>
      <p:sp>
        <p:nvSpPr>
          <p:cNvPr id="200" name="Google Shape;200;p17"/>
          <p:cNvSpPr/>
          <p:nvPr/>
        </p:nvSpPr>
        <p:spPr>
          <a:xfrm>
            <a:off x="640080" y="3465576"/>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7"/>
          <p:cNvSpPr txBox="1"/>
          <p:nvPr/>
        </p:nvSpPr>
        <p:spPr>
          <a:xfrm>
            <a:off x="822960" y="3465576"/>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7/24/2026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8"/>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8"/>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8"/>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210" name="Google Shape;210;p18"/>
          <p:cNvSpPr/>
          <p:nvPr/>
        </p:nvSpPr>
        <p:spPr>
          <a:xfrm>
            <a:off x="2514600" y="502920"/>
            <a:ext cx="1005900" cy="347400"/>
          </a:xfrm>
          <a:prstGeom prst="roundRect">
            <a:avLst>
              <a:gd fmla="val 50000" name="adj"/>
            </a:avLst>
          </a:prstGeom>
          <a:solidFill>
            <a:srgbClr val="001949"/>
          </a:solidFill>
          <a:ln cap="flat" cmpd="sng" w="12700">
            <a:solidFill>
              <a:srgbClr val="001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8"/>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ACH</a:t>
            </a:r>
            <a:endParaRPr b="0" i="0" sz="1100" u="none" cap="none" strike="noStrike">
              <a:solidFill>
                <a:schemeClr val="dk1"/>
              </a:solidFill>
              <a:latin typeface="Arial"/>
              <a:ea typeface="Arial"/>
              <a:cs typeface="Arial"/>
              <a:sym typeface="Arial"/>
            </a:endParaRPr>
          </a:p>
        </p:txBody>
      </p:sp>
      <p:sp>
        <p:nvSpPr>
          <p:cNvPr id="212" name="Google Shape;212;p18"/>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Nacha: Funds Availability for Non-SDA Credits - Exception</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213" name="Google Shape;213;p18"/>
          <p:cNvSpPr txBox="1"/>
          <p:nvPr/>
        </p:nvSpPr>
        <p:spPr>
          <a:xfrm>
            <a:off x="640080" y="2322576"/>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Nacha issued a Final Rule to create an exception to the 9:00 a.m. funds availability requirement for certain non-Same Day ACH credit Entries ("non-SDA credits" or "Entries") to accommodate time zone differences for financial institutions located east of the Atlantic Time Zone and west of the International Date Line.</a:t>
            </a:r>
            <a:endParaRPr b="0" i="0" sz="1700" u="none" cap="none" strike="noStrike">
              <a:solidFill>
                <a:schemeClr val="dk1"/>
              </a:solidFill>
              <a:latin typeface="Arial"/>
              <a:ea typeface="Arial"/>
              <a:cs typeface="Arial"/>
              <a:sym typeface="Arial"/>
            </a:endParaRPr>
          </a:p>
        </p:txBody>
      </p:sp>
      <p:sp>
        <p:nvSpPr>
          <p:cNvPr id="214" name="Google Shape;214;p18"/>
          <p:cNvSpPr/>
          <p:nvPr/>
        </p:nvSpPr>
        <p:spPr>
          <a:xfrm>
            <a:off x="640080" y="337413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8"/>
          <p:cNvSpPr txBox="1"/>
          <p:nvPr/>
        </p:nvSpPr>
        <p:spPr>
          <a:xfrm>
            <a:off x="822960" y="337413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9/18/2026</a:t>
            </a:r>
            <a:endParaRPr b="0" i="0" sz="1400" u="none" cap="none" strike="noStrike">
              <a:solidFill>
                <a:schemeClr val="dk1"/>
              </a:solidFill>
              <a:latin typeface="Arial"/>
              <a:ea typeface="Arial"/>
              <a:cs typeface="Arial"/>
              <a:sym typeface="Arial"/>
            </a:endParaRPr>
          </a:p>
        </p:txBody>
      </p:sp>
      <p:sp>
        <p:nvSpPr>
          <p:cNvPr id="216" name="Google Shape;216;p18"/>
          <p:cNvSpPr/>
          <p:nvPr/>
        </p:nvSpPr>
        <p:spPr>
          <a:xfrm>
            <a:off x="640080" y="3941064"/>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8"/>
          <p:cNvSpPr txBox="1"/>
          <p:nvPr/>
        </p:nvSpPr>
        <p:spPr>
          <a:xfrm>
            <a:off x="822960" y="3941064"/>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9/18/2026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9"/>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9"/>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9"/>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226" name="Google Shape;226;p19"/>
          <p:cNvSpPr/>
          <p:nvPr/>
        </p:nvSpPr>
        <p:spPr>
          <a:xfrm>
            <a:off x="2514600" y="502920"/>
            <a:ext cx="1005900" cy="347400"/>
          </a:xfrm>
          <a:prstGeom prst="roundRect">
            <a:avLst>
              <a:gd fmla="val 50000" name="adj"/>
            </a:avLst>
          </a:prstGeom>
          <a:solidFill>
            <a:srgbClr val="001949"/>
          </a:solidFill>
          <a:ln cap="flat" cmpd="sng" w="12700">
            <a:solidFill>
              <a:srgbClr val="00194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9"/>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ACH</a:t>
            </a:r>
            <a:endParaRPr b="0" i="0" sz="1100" u="none" cap="none" strike="noStrike">
              <a:solidFill>
                <a:schemeClr val="dk1"/>
              </a:solidFill>
              <a:latin typeface="Arial"/>
              <a:ea typeface="Arial"/>
              <a:cs typeface="Arial"/>
              <a:sym typeface="Arial"/>
            </a:endParaRPr>
          </a:p>
        </p:txBody>
      </p:sp>
      <p:sp>
        <p:nvSpPr>
          <p:cNvPr id="228" name="Google Shape;228;p19"/>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Nacha: ACH Accepted Characters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229" name="Google Shape;229;p19"/>
          <p:cNvSpPr txBox="1"/>
          <p:nvPr/>
        </p:nvSpPr>
        <p:spPr>
          <a:xfrm>
            <a:off x="640080" y="1847088"/>
            <a:ext cx="10881300" cy="52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Automated Clearing House Association (Nacha) issued a Final Rule to announce that it will document the current set of characters that are accepted by both ACH Operators in its Operating Rules.</a:t>
            </a:r>
            <a:endParaRPr b="0" i="0" sz="1700" u="none" cap="none" strike="noStrike">
              <a:solidFill>
                <a:schemeClr val="dk1"/>
              </a:solidFill>
              <a:latin typeface="Arial"/>
              <a:ea typeface="Arial"/>
              <a:cs typeface="Arial"/>
              <a:sym typeface="Arial"/>
            </a:endParaRPr>
          </a:p>
        </p:txBody>
      </p:sp>
      <p:sp>
        <p:nvSpPr>
          <p:cNvPr id="230" name="Google Shape;230;p19"/>
          <p:cNvSpPr/>
          <p:nvPr/>
        </p:nvSpPr>
        <p:spPr>
          <a:xfrm>
            <a:off x="640080" y="264261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9"/>
          <p:cNvSpPr txBox="1"/>
          <p:nvPr/>
        </p:nvSpPr>
        <p:spPr>
          <a:xfrm>
            <a:off x="822960" y="264261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1/1/2027</a:t>
            </a:r>
            <a:endParaRPr b="0" i="0" sz="1400" u="none" cap="none" strike="noStrike">
              <a:solidFill>
                <a:schemeClr val="dk1"/>
              </a:solidFill>
              <a:latin typeface="Arial"/>
              <a:ea typeface="Arial"/>
              <a:cs typeface="Arial"/>
              <a:sym typeface="Arial"/>
            </a:endParaRPr>
          </a:p>
        </p:txBody>
      </p:sp>
      <p:sp>
        <p:nvSpPr>
          <p:cNvPr id="232" name="Google Shape;232;p19"/>
          <p:cNvSpPr/>
          <p:nvPr/>
        </p:nvSpPr>
        <p:spPr>
          <a:xfrm>
            <a:off x="640080" y="3209544"/>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9"/>
          <p:cNvSpPr txBox="1"/>
          <p:nvPr/>
        </p:nvSpPr>
        <p:spPr>
          <a:xfrm>
            <a:off x="822960" y="3209544"/>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1/1/2027</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0"/>
          <p:cNvSpPr txBox="1"/>
          <p:nvPr/>
        </p:nvSpPr>
        <p:spPr>
          <a:xfrm>
            <a:off x="640080" y="457200"/>
            <a:ext cx="91440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400"/>
              <a:buFont typeface="Poppins"/>
              <a:buNone/>
            </a:pPr>
            <a:r>
              <a:rPr b="1" i="0" lang="en-US" sz="2400" u="none" cap="none" strike="noStrike">
                <a:solidFill>
                  <a:srgbClr val="001949"/>
                </a:solidFill>
                <a:latin typeface="Poppins"/>
                <a:ea typeface="Poppins"/>
                <a:cs typeface="Poppins"/>
                <a:sym typeface="Poppins"/>
              </a:rPr>
              <a:t>RegAdvisor Pro Update</a:t>
            </a:r>
            <a:endParaRPr b="0" i="0" sz="2400" u="none" cap="none" strike="noStrike">
              <a:solidFill>
                <a:schemeClr val="dk1"/>
              </a:solidFill>
              <a:latin typeface="Arial"/>
              <a:ea typeface="Arial"/>
              <a:cs typeface="Arial"/>
              <a:sym typeface="Arial"/>
            </a:endParaRPr>
          </a:p>
        </p:txBody>
      </p:sp>
      <p:sp>
        <p:nvSpPr>
          <p:cNvPr id="240" name="Google Shape;240;p20"/>
          <p:cNvSpPr txBox="1"/>
          <p:nvPr/>
        </p:nvSpPr>
        <p:spPr>
          <a:xfrm>
            <a:off x="640080" y="960120"/>
            <a:ext cx="9875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400"/>
              <a:buFont typeface="Arial"/>
              <a:buNone/>
            </a:pPr>
            <a:r>
              <a:rPr b="0" i="1" lang="en-US" sz="1400" u="none" cap="none" strike="noStrike">
                <a:solidFill>
                  <a:srgbClr val="5B6B82"/>
                </a:solidFill>
                <a:latin typeface="Arial"/>
                <a:ea typeface="Arial"/>
                <a:cs typeface="Arial"/>
                <a:sym typeface="Arial"/>
              </a:rPr>
              <a:t>Related RegControls &amp; Support Center Articles - ACH</a:t>
            </a:r>
            <a:endParaRPr b="0" i="0" sz="1400" u="none" cap="none" strike="noStrike">
              <a:solidFill>
                <a:schemeClr val="dk1"/>
              </a:solidFill>
              <a:latin typeface="Arial"/>
              <a:ea typeface="Arial"/>
              <a:cs typeface="Arial"/>
              <a:sym typeface="Arial"/>
            </a:endParaRPr>
          </a:p>
        </p:txBody>
      </p:sp>
      <p:graphicFrame>
        <p:nvGraphicFramePr>
          <p:cNvPr id="241" name="Google Shape;241;p20"/>
          <p:cNvGraphicFramePr/>
          <p:nvPr/>
        </p:nvGraphicFramePr>
        <p:xfrm>
          <a:off x="640080" y="1600200"/>
          <a:ext cx="3000000" cy="3000000"/>
        </p:xfrm>
        <a:graphic>
          <a:graphicData uri="http://schemas.openxmlformats.org/drawingml/2006/table">
            <a:tbl>
              <a:tblPr>
                <a:noFill/>
                <a:tableStyleId>{A6CDF235-23D1-435C-939A-43F4E9188839}</a:tableStyleId>
              </a:tblPr>
              <a:tblGrid>
                <a:gridCol w="5760725"/>
                <a:gridCol w="5120650"/>
              </a:tblGrid>
              <a:tr h="365750">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Issuance</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RegControls / Support Center Articles</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r>
              <a:tr h="61265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3"/>
                        </a:rPr>
                        <a:t>Nacha: ACH Contact Registry</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Record Nacha Contact Registry Submission</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Monitor Nacha Contact Registry Compliance</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bl>
          </a:graphicData>
        </a:graphic>
      </p:graphicFrame>
      <p:sp>
        <p:nvSpPr>
          <p:cNvPr id="242" name="Google Shape;242;p20"/>
          <p:cNvSpPr txBox="1"/>
          <p:nvPr/>
        </p:nvSpPr>
        <p:spPr>
          <a:xfrm>
            <a:off x="640080" y="2852928"/>
            <a:ext cx="1088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B82"/>
              </a:buClr>
              <a:buSzPts val="1400"/>
              <a:buFont typeface="Arial"/>
              <a:buNone/>
            </a:pPr>
            <a:r>
              <a:rPr i="1" lang="en-US">
                <a:solidFill>
                  <a:srgbClr val="5B6B82"/>
                </a:solidFill>
              </a:rPr>
              <a:t>RegAdvisor Alert and Support Center article links are provided for client reference.</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1"/>
          <p:cNvSpPr/>
          <p:nvPr/>
        </p:nvSpPr>
        <p:spPr>
          <a:xfrm>
            <a:off x="-1371600" y="4114800"/>
            <a:ext cx="4572000" cy="4572000"/>
          </a:xfrm>
          <a:prstGeom prst="ellipse">
            <a:avLst/>
          </a:prstGeom>
          <a:solidFill>
            <a:srgbClr val="042450"/>
          </a:solidFill>
          <a:ln cap="flat" cmpd="sng" w="12700">
            <a:solidFill>
              <a:srgbClr val="0424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1"/>
          <p:cNvSpPr txBox="1"/>
          <p:nvPr/>
        </p:nvSpPr>
        <p:spPr>
          <a:xfrm>
            <a:off x="822960" y="2651760"/>
            <a:ext cx="9144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BFDC"/>
              </a:buClr>
              <a:buSzPts val="1400"/>
              <a:buFont typeface="Arial"/>
              <a:buNone/>
            </a:pPr>
            <a:r>
              <a:rPr b="1" i="0" lang="en-US" sz="1400" u="none" cap="none" strike="noStrike">
                <a:solidFill>
                  <a:srgbClr val="0ABFDC"/>
                </a:solidFill>
                <a:latin typeface="Arial"/>
                <a:ea typeface="Arial"/>
                <a:cs typeface="Arial"/>
                <a:sym typeface="Arial"/>
              </a:rPr>
              <a:t>REGADVISOR PRO UPDATE</a:t>
            </a:r>
            <a:endParaRPr b="0" i="0" sz="1400" u="none" cap="none" strike="noStrike">
              <a:solidFill>
                <a:schemeClr val="dk1"/>
              </a:solidFill>
              <a:latin typeface="Arial"/>
              <a:ea typeface="Arial"/>
              <a:cs typeface="Arial"/>
              <a:sym typeface="Arial"/>
            </a:endParaRPr>
          </a:p>
        </p:txBody>
      </p:sp>
      <p:sp>
        <p:nvSpPr>
          <p:cNvPr id="250" name="Google Shape;250;p21"/>
          <p:cNvSpPr txBox="1"/>
          <p:nvPr/>
        </p:nvSpPr>
        <p:spPr>
          <a:xfrm>
            <a:off x="777240" y="2971800"/>
            <a:ext cx="91440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600"/>
              <a:buFont typeface="Poppins"/>
              <a:buNone/>
            </a:pPr>
            <a:r>
              <a:rPr b="1" i="0" lang="en-US" sz="5600" u="none" cap="none" strike="noStrike">
                <a:solidFill>
                  <a:srgbClr val="FFFFFF"/>
                </a:solidFill>
                <a:latin typeface="Poppins"/>
                <a:ea typeface="Poppins"/>
                <a:cs typeface="Poppins"/>
                <a:sym typeface="Poppins"/>
              </a:rPr>
              <a:t>BSA</a:t>
            </a:r>
            <a:endParaRPr b="0" i="0" sz="56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2"/>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2"/>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2"/>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259" name="Google Shape;259;p22"/>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2"/>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261" name="Google Shape;261;p22"/>
          <p:cNvSpPr txBox="1"/>
          <p:nvPr/>
        </p:nvSpPr>
        <p:spPr>
          <a:xfrm>
            <a:off x="640080" y="1143000"/>
            <a:ext cx="10881300" cy="75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000"/>
              <a:buFont typeface="Poppins"/>
              <a:buNone/>
            </a:pPr>
            <a:r>
              <a:rPr b="1" i="0" lang="en-US" sz="2000" u="sng" cap="none" strike="noStrike">
                <a:solidFill>
                  <a:schemeClr val="hlink"/>
                </a:solidFill>
                <a:latin typeface="Poppins"/>
                <a:ea typeface="Poppins"/>
                <a:cs typeface="Poppins"/>
                <a:sym typeface="Poppins"/>
                <a:hlinkClick r:id="rId3"/>
              </a:rPr>
              <a:t>OFAC: Legal Services Payment Authorizations &amp; Updated Contact Information</a:t>
            </a:r>
            <a:r>
              <a:rPr b="0" i="0" lang="en-US" sz="2000" u="none" cap="none" strike="noStrike">
                <a:solidFill>
                  <a:srgbClr val="5B6B82"/>
                </a:solidFill>
                <a:latin typeface="Poppins"/>
                <a:ea typeface="Poppins"/>
                <a:cs typeface="Poppins"/>
                <a:sym typeface="Poppins"/>
              </a:rPr>
              <a:t> - </a:t>
            </a:r>
            <a:r>
              <a:rPr b="0" i="0" lang="en-US" sz="2000" u="sng" cap="none" strike="noStrike">
                <a:solidFill>
                  <a:schemeClr val="hlink"/>
                </a:solidFill>
                <a:latin typeface="Poppins"/>
                <a:ea typeface="Poppins"/>
                <a:cs typeface="Poppins"/>
                <a:sym typeface="Poppins"/>
                <a:hlinkClick r:id="rId4"/>
              </a:rPr>
              <a:t>RegAdvisor Alert</a:t>
            </a:r>
            <a:endParaRPr b="0" i="0" sz="2000" u="none" cap="none" strike="noStrike">
              <a:solidFill>
                <a:schemeClr val="dk1"/>
              </a:solidFill>
              <a:latin typeface="Arial"/>
              <a:ea typeface="Arial"/>
              <a:cs typeface="Arial"/>
              <a:sym typeface="Arial"/>
            </a:endParaRPr>
          </a:p>
        </p:txBody>
      </p:sp>
      <p:sp>
        <p:nvSpPr>
          <p:cNvPr id="262" name="Google Shape;262;p22"/>
          <p:cNvSpPr txBox="1"/>
          <p:nvPr/>
        </p:nvSpPr>
        <p:spPr>
          <a:xfrm>
            <a:off x="640080" y="2130552"/>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Office of Foreign Assets Control (OFAC) issued a Final Rule to update: the recordkeeping requirement for general licenses authorizing payments for legal services from funds originating outside the U.S.; and website and contact information.</a:t>
            </a:r>
            <a:endParaRPr b="0" i="0" sz="1700" u="none" cap="none" strike="noStrike">
              <a:solidFill>
                <a:schemeClr val="dk1"/>
              </a:solidFill>
              <a:latin typeface="Arial"/>
              <a:ea typeface="Arial"/>
              <a:cs typeface="Arial"/>
              <a:sym typeface="Arial"/>
            </a:endParaRPr>
          </a:p>
        </p:txBody>
      </p:sp>
      <p:sp>
        <p:nvSpPr>
          <p:cNvPr id="263" name="Google Shape;263;p22"/>
          <p:cNvSpPr/>
          <p:nvPr/>
        </p:nvSpPr>
        <p:spPr>
          <a:xfrm>
            <a:off x="640080" y="3182112"/>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2"/>
          <p:cNvSpPr txBox="1"/>
          <p:nvPr/>
        </p:nvSpPr>
        <p:spPr>
          <a:xfrm>
            <a:off x="822960" y="3182112"/>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7/27/2026</a:t>
            </a:r>
            <a:endParaRPr b="0" i="0" sz="1400" u="none" cap="none" strike="noStrike">
              <a:solidFill>
                <a:schemeClr val="dk1"/>
              </a:solidFill>
              <a:latin typeface="Arial"/>
              <a:ea typeface="Arial"/>
              <a:cs typeface="Arial"/>
              <a:sym typeface="Arial"/>
            </a:endParaRPr>
          </a:p>
        </p:txBody>
      </p:sp>
      <p:sp>
        <p:nvSpPr>
          <p:cNvPr id="265" name="Google Shape;265;p22"/>
          <p:cNvSpPr/>
          <p:nvPr/>
        </p:nvSpPr>
        <p:spPr>
          <a:xfrm>
            <a:off x="640080" y="3749040"/>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2"/>
          <p:cNvSpPr txBox="1"/>
          <p:nvPr/>
        </p:nvSpPr>
        <p:spPr>
          <a:xfrm>
            <a:off x="822960" y="3749040"/>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7/27/2026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3"/>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3"/>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3"/>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275" name="Google Shape;275;p23"/>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3"/>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277" name="Google Shape;277;p23"/>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FinCEN: BOI Reporting Requirements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278" name="Google Shape;278;p23"/>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Financial Crime Enforcement Network (FinCEN) issued a Final Rule to adopt, with certain additional changes, the Interim Final Rule issued March 26, 2025, that removes the requirement for U.S. companies and U.S. persons to report beneficial ownership information (BOI) to FinCEN.</a:t>
            </a:r>
            <a:endParaRPr b="0" i="0" sz="1700" u="none" cap="none" strike="noStrike">
              <a:solidFill>
                <a:schemeClr val="dk1"/>
              </a:solidFill>
              <a:latin typeface="Arial"/>
              <a:ea typeface="Arial"/>
              <a:cs typeface="Arial"/>
              <a:sym typeface="Arial"/>
            </a:endParaRPr>
          </a:p>
        </p:txBody>
      </p:sp>
      <p:sp>
        <p:nvSpPr>
          <p:cNvPr id="279" name="Google Shape;279;p23"/>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3"/>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8/14/2026</a:t>
            </a:r>
            <a:endParaRPr b="0" i="0" sz="1400" u="none" cap="none" strike="noStrike">
              <a:solidFill>
                <a:schemeClr val="dk1"/>
              </a:solidFill>
              <a:latin typeface="Arial"/>
              <a:ea typeface="Arial"/>
              <a:cs typeface="Arial"/>
              <a:sym typeface="Arial"/>
            </a:endParaRPr>
          </a:p>
        </p:txBody>
      </p:sp>
      <p:sp>
        <p:nvSpPr>
          <p:cNvPr id="281" name="Google Shape;281;p23"/>
          <p:cNvSpPr/>
          <p:nvPr/>
        </p:nvSpPr>
        <p:spPr>
          <a:xfrm>
            <a:off x="640080" y="3465576"/>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3"/>
          <p:cNvSpPr txBox="1"/>
          <p:nvPr/>
        </p:nvSpPr>
        <p:spPr>
          <a:xfrm>
            <a:off x="822960" y="3465576"/>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8/14/2026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4"/>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4"/>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4"/>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291" name="Google Shape;291;p24"/>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4"/>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293" name="Google Shape;293;p24"/>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OFAC: Iranian Transactions and Sanctions Regulations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294" name="Google Shape;294;p24"/>
          <p:cNvSpPr txBox="1"/>
          <p:nvPr/>
        </p:nvSpPr>
        <p:spPr>
          <a:xfrm>
            <a:off x="640080" y="2322576"/>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Office of Foreign Assets Control (OFAC) issued a Final Rule to suspend 5 general licenses as of August 24, 2026, under the Iranian Transactions and Sanctions Regulations. General License BB was concurrently issued to authorize all transactions through September 8, 2026, that are ordinarily incidental and necessary to wind down any transaction previously authorized by the suspended general licenses.</a:t>
            </a:r>
            <a:endParaRPr b="0" i="0" sz="1700" u="none" cap="none" strike="noStrike">
              <a:solidFill>
                <a:schemeClr val="dk1"/>
              </a:solidFill>
              <a:latin typeface="Arial"/>
              <a:ea typeface="Arial"/>
              <a:cs typeface="Arial"/>
              <a:sym typeface="Arial"/>
            </a:endParaRPr>
          </a:p>
        </p:txBody>
      </p:sp>
      <p:sp>
        <p:nvSpPr>
          <p:cNvPr id="295" name="Google Shape;295;p24"/>
          <p:cNvSpPr/>
          <p:nvPr/>
        </p:nvSpPr>
        <p:spPr>
          <a:xfrm>
            <a:off x="640080" y="3639312"/>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4"/>
          <p:cNvSpPr txBox="1"/>
          <p:nvPr/>
        </p:nvSpPr>
        <p:spPr>
          <a:xfrm>
            <a:off x="822960" y="3639312"/>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8/24/2026</a:t>
            </a:r>
            <a:endParaRPr b="0" i="0" sz="1400" u="none" cap="none" strike="noStrike">
              <a:solidFill>
                <a:schemeClr val="dk1"/>
              </a:solidFill>
              <a:latin typeface="Arial"/>
              <a:ea typeface="Arial"/>
              <a:cs typeface="Arial"/>
              <a:sym typeface="Arial"/>
            </a:endParaRPr>
          </a:p>
        </p:txBody>
      </p:sp>
      <p:sp>
        <p:nvSpPr>
          <p:cNvPr id="297" name="Google Shape;297;p24"/>
          <p:cNvSpPr/>
          <p:nvPr/>
        </p:nvSpPr>
        <p:spPr>
          <a:xfrm>
            <a:off x="640080" y="4197096"/>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4"/>
          <p:cNvSpPr txBox="1"/>
          <p:nvPr/>
        </p:nvSpPr>
        <p:spPr>
          <a:xfrm>
            <a:off x="822960" y="4197096"/>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8/24/2026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5"/>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5"/>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5"/>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307" name="Google Shape;307;p25"/>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5"/>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309" name="Google Shape;309;p25"/>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OCC: Stablecoin AML/CFT &amp; Sanctions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310" name="Google Shape;310;p25"/>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Office of the Comptroller of the Currency (OCC) issued a Proposed Rule that would implement the Guiding and Establishing National Innovation for U.S. Stablecoins Act's anti-money laundering and countering the financing of terrorism (AML/CFT) and sanctions compliance program requirements.</a:t>
            </a:r>
            <a:endParaRPr b="0" i="0" sz="1700" u="none" cap="none" strike="noStrike">
              <a:solidFill>
                <a:schemeClr val="dk1"/>
              </a:solidFill>
              <a:latin typeface="Arial"/>
              <a:ea typeface="Arial"/>
              <a:cs typeface="Arial"/>
              <a:sym typeface="Arial"/>
            </a:endParaRPr>
          </a:p>
        </p:txBody>
      </p:sp>
      <p:sp>
        <p:nvSpPr>
          <p:cNvPr id="311" name="Google Shape;311;p25"/>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5"/>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7/24/2026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6"/>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6"/>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6"/>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321" name="Google Shape;321;p26"/>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6"/>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323" name="Google Shape;323;p26"/>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FinCEN: Huione Group - Special Measure - Amended</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324" name="Google Shape;324;p26"/>
          <p:cNvSpPr txBox="1"/>
          <p:nvPr/>
        </p:nvSpPr>
        <p:spPr>
          <a:xfrm>
            <a:off x="640080" y="2322576"/>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Financial Crimes Enforcement Network (FinCEN) issued a Proposed Rule to amend the October 2025 Final Rule on Huione Group, which is a financial institution of primary money laundering concern. The revisions would add H-Pay Service PLC to the special measures prohibition and would also add a new definition for successor entity.</a:t>
            </a:r>
            <a:endParaRPr b="0" i="0" sz="1700" u="none" cap="none" strike="noStrike">
              <a:solidFill>
                <a:schemeClr val="dk1"/>
              </a:solidFill>
              <a:latin typeface="Arial"/>
              <a:ea typeface="Arial"/>
              <a:cs typeface="Arial"/>
              <a:sym typeface="Arial"/>
            </a:endParaRPr>
          </a:p>
        </p:txBody>
      </p:sp>
      <p:sp>
        <p:nvSpPr>
          <p:cNvPr id="325" name="Google Shape;325;p26"/>
          <p:cNvSpPr/>
          <p:nvPr/>
        </p:nvSpPr>
        <p:spPr>
          <a:xfrm>
            <a:off x="640080" y="3639312"/>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6"/>
          <p:cNvSpPr txBox="1"/>
          <p:nvPr/>
        </p:nvSpPr>
        <p:spPr>
          <a:xfrm>
            <a:off x="822960" y="3639312"/>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7/27/2026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7"/>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7"/>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7"/>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335" name="Google Shape;335;p27"/>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7"/>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337" name="Google Shape;337;p27"/>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FDIC: Stablecoin AML/CFT &amp; Sanctions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338" name="Google Shape;338;p27"/>
          <p:cNvSpPr txBox="1"/>
          <p:nvPr/>
        </p:nvSpPr>
        <p:spPr>
          <a:xfrm>
            <a:off x="640080" y="1847088"/>
            <a:ext cx="10881300" cy="12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Deposit Insurance Corporation (FDIC) issued a Proposed Rule that would implement the Guiding and Establishing National Innovation for U.S. Stablecoins Act's anti-money laundering and countering the financing of terrorism (AML/CFT) and sanctions compliance program requirements. The FDIC also issued FIL-24-2026 to announce the Proposed Rule and FIL-38-2026 to request comment on potential new related forms and instructions.</a:t>
            </a:r>
            <a:endParaRPr b="0" i="0" sz="1700" u="none" cap="none" strike="noStrike">
              <a:solidFill>
                <a:schemeClr val="dk1"/>
              </a:solidFill>
              <a:latin typeface="Arial"/>
              <a:ea typeface="Arial"/>
              <a:cs typeface="Arial"/>
              <a:sym typeface="Arial"/>
            </a:endParaRPr>
          </a:p>
        </p:txBody>
      </p:sp>
      <p:sp>
        <p:nvSpPr>
          <p:cNvPr id="339" name="Google Shape;339;p27"/>
          <p:cNvSpPr/>
          <p:nvPr/>
        </p:nvSpPr>
        <p:spPr>
          <a:xfrm>
            <a:off x="640080" y="341985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7"/>
          <p:cNvSpPr txBox="1"/>
          <p:nvPr/>
        </p:nvSpPr>
        <p:spPr>
          <a:xfrm>
            <a:off x="822960" y="341985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8/4/2026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8"/>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8"/>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8"/>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349" name="Google Shape;349;p28"/>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8"/>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351" name="Google Shape;351;p28"/>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Agencies: Stablecoin CIP</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352" name="Google Shape;352;p28"/>
          <p:cNvSpPr txBox="1"/>
          <p:nvPr/>
        </p:nvSpPr>
        <p:spPr>
          <a:xfrm>
            <a:off x="640080" y="1847088"/>
            <a:ext cx="10881300" cy="12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Financial Crimes Enforcement Network, the Office of the Comptroller of the Currency, the Board of Governors of the Federal Reserve System, the Federal Deposit Insurance Corporation, and the National Credit Union Administration (collectively: the Agencies) issued a joint Proposed Rule that would implement the GENIUS Act and require permitted payment stablecoin issuers, as financial institutions under the BSA, to maintain an effective customer identification program (CIP).</a:t>
            </a:r>
            <a:endParaRPr b="0" i="0" sz="1700" u="none" cap="none" strike="noStrike">
              <a:solidFill>
                <a:schemeClr val="dk1"/>
              </a:solidFill>
              <a:latin typeface="Arial"/>
              <a:ea typeface="Arial"/>
              <a:cs typeface="Arial"/>
              <a:sym typeface="Arial"/>
            </a:endParaRPr>
          </a:p>
        </p:txBody>
      </p:sp>
      <p:sp>
        <p:nvSpPr>
          <p:cNvPr id="353" name="Google Shape;353;p28"/>
          <p:cNvSpPr/>
          <p:nvPr/>
        </p:nvSpPr>
        <p:spPr>
          <a:xfrm>
            <a:off x="640080" y="341985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8"/>
          <p:cNvSpPr txBox="1"/>
          <p:nvPr/>
        </p:nvSpPr>
        <p:spPr>
          <a:xfrm>
            <a:off x="822960" y="341985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8/21/2026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9"/>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9"/>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9"/>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363" name="Google Shape;363;p29"/>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9"/>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365" name="Google Shape;365;p29"/>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FRB: AML/CFT Programs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366" name="Google Shape;366;p29"/>
          <p:cNvSpPr txBox="1"/>
          <p:nvPr/>
        </p:nvSpPr>
        <p:spPr>
          <a:xfrm>
            <a:off x="640080" y="1847088"/>
            <a:ext cx="10881300" cy="155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Reserve Board (FRB) issued a Proposed Rule that would require financial institutions to establish and maintain effective anti-money laundering and countering the financing of terrorism (AML/CFT) programs reasonably designed to identify, assess, and mitigate risks of illicit finance and align with the Proposed Rule issued by the Financial Crimes Enforcement Network and a joint Proposed Rule issued by the Office of the Comptroller of the Currency, the Federal Deposit Insurance Corporation, and the National Credit Union Administration.</a:t>
            </a:r>
            <a:endParaRPr b="0" i="0" sz="1700" u="none" cap="none" strike="noStrike">
              <a:solidFill>
                <a:schemeClr val="dk1"/>
              </a:solidFill>
              <a:latin typeface="Arial"/>
              <a:ea typeface="Arial"/>
              <a:cs typeface="Arial"/>
              <a:sym typeface="Arial"/>
            </a:endParaRPr>
          </a:p>
        </p:txBody>
      </p:sp>
      <p:sp>
        <p:nvSpPr>
          <p:cNvPr id="367" name="Google Shape;367;p29"/>
          <p:cNvSpPr/>
          <p:nvPr/>
        </p:nvSpPr>
        <p:spPr>
          <a:xfrm>
            <a:off x="640080" y="367588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9"/>
          <p:cNvSpPr txBox="1"/>
          <p:nvPr/>
        </p:nvSpPr>
        <p:spPr>
          <a:xfrm>
            <a:off x="822960" y="367588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9/8/2026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0"/>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0"/>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0"/>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377" name="Google Shape;377;p30"/>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0"/>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379" name="Google Shape;379;p30"/>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FinCEN: Banque Misr UAE - Special Measure</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380" name="Google Shape;380;p30"/>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Financial Crime Enforcement Network (FinCEN) issued a Proposed Rule that would find the 5 United Arab Emirates branches of Banque Misr (collectively: Banque Misr UAE) to be of primary money laundering concern and require domestic financial institutions to take special measures.</a:t>
            </a:r>
            <a:endParaRPr b="0" i="0" sz="1700" u="none" cap="none" strike="noStrike">
              <a:solidFill>
                <a:schemeClr val="dk1"/>
              </a:solidFill>
              <a:latin typeface="Arial"/>
              <a:ea typeface="Arial"/>
              <a:cs typeface="Arial"/>
              <a:sym typeface="Arial"/>
            </a:endParaRPr>
          </a:p>
        </p:txBody>
      </p:sp>
      <p:sp>
        <p:nvSpPr>
          <p:cNvPr id="381" name="Google Shape;381;p30"/>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0"/>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10/1/2026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1"/>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1"/>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1"/>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391" name="Google Shape;391;p31"/>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1"/>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393" name="Google Shape;393;p31"/>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FinCEN Alert: Oil Smuggling Schemes - Supplement</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394" name="Google Shape;394;p31"/>
          <p:cNvSpPr txBox="1"/>
          <p:nvPr/>
        </p:nvSpPr>
        <p:spPr>
          <a:xfrm>
            <a:off x="640080" y="1563624"/>
            <a:ext cx="10881300" cy="79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Financial Crimes Enforcement Network (FinCEN), in coordination with other Federal agencies and an Office of Foreign Assets Control sanctions action, issued FIN-2026-Alert003 (Alert) to advise financial institutions to be vigilant in detecting, identifying, and reporting suspicious activity connected to Mexico-based transnational criminal organizations smuggling gasoline, diesel, naphtha, and other fuel from the U.S. into Mexico through southern border U.S. ports in tax evasion schemes known as fiscal fuel theft.</a:t>
            </a:r>
            <a:endParaRPr b="0" i="0" sz="1300" u="none" cap="none" strike="noStrike">
              <a:solidFill>
                <a:schemeClr val="dk1"/>
              </a:solidFill>
              <a:latin typeface="Arial"/>
              <a:ea typeface="Arial"/>
              <a:cs typeface="Arial"/>
              <a:sym typeface="Arial"/>
            </a:endParaRPr>
          </a:p>
        </p:txBody>
      </p:sp>
      <p:sp>
        <p:nvSpPr>
          <p:cNvPr id="395" name="Google Shape;395;p31"/>
          <p:cNvSpPr/>
          <p:nvPr/>
        </p:nvSpPr>
        <p:spPr>
          <a:xfrm>
            <a:off x="640080" y="247802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1"/>
          <p:cNvSpPr txBox="1"/>
          <p:nvPr/>
        </p:nvSpPr>
        <p:spPr>
          <a:xfrm>
            <a:off x="822960" y="247802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6/30/2026</a:t>
            </a:r>
            <a:endParaRPr b="0" i="0" sz="1200" u="none" cap="none" strike="noStrike">
              <a:solidFill>
                <a:schemeClr val="dk1"/>
              </a:solidFill>
              <a:latin typeface="Arial"/>
              <a:ea typeface="Arial"/>
              <a:cs typeface="Arial"/>
              <a:sym typeface="Arial"/>
            </a:endParaRPr>
          </a:p>
        </p:txBody>
      </p:sp>
      <p:sp>
        <p:nvSpPr>
          <p:cNvPr id="397" name="Google Shape;397;p31"/>
          <p:cNvSpPr txBox="1"/>
          <p:nvPr/>
        </p:nvSpPr>
        <p:spPr>
          <a:xfrm>
            <a:off x="640080" y="3227832"/>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FRB: Information Sharing</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398" name="Google Shape;398;p31"/>
          <p:cNvSpPr txBox="1"/>
          <p:nvPr/>
        </p:nvSpPr>
        <p:spPr>
          <a:xfrm>
            <a:off x="640080" y="3648456"/>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Board of Governors of the Federal Reserve System (FRB) released SR 26-3 to ensure financial institution awareness of the Financial Crimes Enforcement Network's recently updated Section 314(b) Fact Sheet.</a:t>
            </a:r>
            <a:endParaRPr b="0" i="0" sz="1300" u="none" cap="none" strike="noStrike">
              <a:solidFill>
                <a:schemeClr val="dk1"/>
              </a:solidFill>
              <a:latin typeface="Arial"/>
              <a:ea typeface="Arial"/>
              <a:cs typeface="Arial"/>
              <a:sym typeface="Arial"/>
            </a:endParaRPr>
          </a:p>
        </p:txBody>
      </p:sp>
      <p:sp>
        <p:nvSpPr>
          <p:cNvPr id="399" name="Google Shape;399;p31"/>
          <p:cNvSpPr/>
          <p:nvPr/>
        </p:nvSpPr>
        <p:spPr>
          <a:xfrm>
            <a:off x="640080" y="416966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1"/>
          <p:cNvSpPr txBox="1"/>
          <p:nvPr/>
        </p:nvSpPr>
        <p:spPr>
          <a:xfrm>
            <a:off x="822960" y="416966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7/9/2026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2"/>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2"/>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2"/>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409" name="Google Shape;409;p32"/>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2"/>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411" name="Google Shape;411;p32"/>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Interagency: Information Sharing</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412" name="Google Shape;412;p32"/>
          <p:cNvSpPr txBox="1"/>
          <p:nvPr/>
        </p:nvSpPr>
        <p:spPr>
          <a:xfrm>
            <a:off x="640080" y="1563624"/>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the National Credit Union Administration, and the Office of the Comptroller of the Currency (collectively: Agencies) each released an issuance to ensure financial institution awareness of the Financial Crimes Enforcement Network's recently updated Section 314(b) Fact Sheet.</a:t>
            </a:r>
            <a:endParaRPr b="0" i="0" sz="1300" u="none" cap="none" strike="noStrike">
              <a:solidFill>
                <a:schemeClr val="dk1"/>
              </a:solidFill>
              <a:latin typeface="Arial"/>
              <a:ea typeface="Arial"/>
              <a:cs typeface="Arial"/>
              <a:sym typeface="Arial"/>
            </a:endParaRPr>
          </a:p>
        </p:txBody>
      </p:sp>
      <p:sp>
        <p:nvSpPr>
          <p:cNvPr id="413" name="Google Shape;413;p32"/>
          <p:cNvSpPr/>
          <p:nvPr/>
        </p:nvSpPr>
        <p:spPr>
          <a:xfrm>
            <a:off x="640080" y="2286000"/>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2"/>
          <p:cNvSpPr txBox="1"/>
          <p:nvPr/>
        </p:nvSpPr>
        <p:spPr>
          <a:xfrm>
            <a:off x="822960" y="2286000"/>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7/9/2026</a:t>
            </a:r>
            <a:endParaRPr b="0" i="0" sz="1200" u="none" cap="none" strike="noStrike">
              <a:solidFill>
                <a:schemeClr val="dk1"/>
              </a:solidFill>
              <a:latin typeface="Arial"/>
              <a:ea typeface="Arial"/>
              <a:cs typeface="Arial"/>
              <a:sym typeface="Arial"/>
            </a:endParaRPr>
          </a:p>
        </p:txBody>
      </p:sp>
      <p:sp>
        <p:nvSpPr>
          <p:cNvPr id="415" name="Google Shape;415;p32"/>
          <p:cNvSpPr txBox="1"/>
          <p:nvPr/>
        </p:nvSpPr>
        <p:spPr>
          <a:xfrm>
            <a:off x="640080" y="3035808"/>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FinCEN Alert: Federal Student Aid Fraud Schemes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416" name="Google Shape;416;p32"/>
          <p:cNvSpPr txBox="1"/>
          <p:nvPr/>
        </p:nvSpPr>
        <p:spPr>
          <a:xfrm>
            <a:off x="640080" y="3447288"/>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Financial Crimes Enforcement Network (FinCEN), in coordination with other Federal agencies, issued FIN-2026-Alert004 (Alert) to urge financial institutions to be vigilant in detecting, identifying, and reporting suspicious activity connected to fraud schemes targeting the U.S. Department of Education's Federal Student Aid programs.</a:t>
            </a:r>
            <a:endParaRPr b="0" i="0" sz="1300" u="none" cap="none" strike="noStrike">
              <a:solidFill>
                <a:schemeClr val="dk1"/>
              </a:solidFill>
              <a:latin typeface="Arial"/>
              <a:ea typeface="Arial"/>
              <a:cs typeface="Arial"/>
              <a:sym typeface="Arial"/>
            </a:endParaRPr>
          </a:p>
        </p:txBody>
      </p:sp>
      <p:sp>
        <p:nvSpPr>
          <p:cNvPr id="417" name="Google Shape;417;p32"/>
          <p:cNvSpPr/>
          <p:nvPr/>
        </p:nvSpPr>
        <p:spPr>
          <a:xfrm>
            <a:off x="640080" y="416966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2"/>
          <p:cNvSpPr txBox="1"/>
          <p:nvPr/>
        </p:nvSpPr>
        <p:spPr>
          <a:xfrm>
            <a:off x="822960" y="416966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7/24/2026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3"/>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3"/>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3"/>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427" name="Google Shape;427;p33"/>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3"/>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429" name="Google Shape;429;p33"/>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Interagency Enforcement Policy: Venezuela Earthquake</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430" name="Google Shape;430;p33"/>
          <p:cNvSpPr txBox="1"/>
          <p:nvPr/>
        </p:nvSpPr>
        <p:spPr>
          <a:xfrm>
            <a:off x="640080" y="1563624"/>
            <a:ext cx="10881300" cy="98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Financial Crimes Enforcement Network (FinCEN), in consultation with the Internal Revenue Service, the Board of Governors of the Federal Reserve System, the Federal Deposit Insurance Corporation, the National Credit Union Administration, and the Office of the Comptroller of the Currency (collectively: the Agencies) issued a Statement of Enforcement Policy related to economic recovery and financial stability efforts in Venezuela that would halt certain supervisory and enforcement action against certain U.S. financial institutions for the provision of authorized financial services in Venezuela.</a:t>
            </a:r>
            <a:endParaRPr b="0" i="0" sz="1300" u="none" cap="none" strike="noStrike">
              <a:solidFill>
                <a:schemeClr val="dk1"/>
              </a:solidFill>
              <a:latin typeface="Arial"/>
              <a:ea typeface="Arial"/>
              <a:cs typeface="Arial"/>
              <a:sym typeface="Arial"/>
            </a:endParaRPr>
          </a:p>
        </p:txBody>
      </p:sp>
      <p:sp>
        <p:nvSpPr>
          <p:cNvPr id="431" name="Google Shape;431;p33"/>
          <p:cNvSpPr/>
          <p:nvPr/>
        </p:nvSpPr>
        <p:spPr>
          <a:xfrm>
            <a:off x="640080" y="267919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3"/>
          <p:cNvSpPr txBox="1"/>
          <p:nvPr/>
        </p:nvSpPr>
        <p:spPr>
          <a:xfrm>
            <a:off x="822960" y="267919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7/27/2026</a:t>
            </a:r>
            <a:endParaRPr b="0" i="0" sz="1200" u="none" cap="none" strike="noStrike">
              <a:solidFill>
                <a:schemeClr val="dk1"/>
              </a:solidFill>
              <a:latin typeface="Arial"/>
              <a:ea typeface="Arial"/>
              <a:cs typeface="Arial"/>
              <a:sym typeface="Arial"/>
            </a:endParaRPr>
          </a:p>
        </p:txBody>
      </p:sp>
      <p:sp>
        <p:nvSpPr>
          <p:cNvPr id="433" name="Google Shape;433;p33"/>
          <p:cNvSpPr txBox="1"/>
          <p:nvPr/>
        </p:nvSpPr>
        <p:spPr>
          <a:xfrm>
            <a:off x="640080" y="3429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FinCEN: MN GTO - Renewed</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434" name="Google Shape;434;p33"/>
          <p:cNvSpPr txBox="1"/>
          <p:nvPr/>
        </p:nvSpPr>
        <p:spPr>
          <a:xfrm>
            <a:off x="640080" y="3840480"/>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Financial Crimes Enforcement Network (FinCEN) renewed a Geographic Targeting Order (GTO) requiring banks, credit unions, and money transmitters in Hennepin and Ramsey counties in Minnesota to report and retain records related to certain payments of $3,000 or more.</a:t>
            </a:r>
            <a:endParaRPr b="0" i="0" sz="1300" u="none" cap="none" strike="noStrike">
              <a:solidFill>
                <a:schemeClr val="dk1"/>
              </a:solidFill>
              <a:latin typeface="Arial"/>
              <a:ea typeface="Arial"/>
              <a:cs typeface="Arial"/>
              <a:sym typeface="Arial"/>
            </a:endParaRPr>
          </a:p>
        </p:txBody>
      </p:sp>
      <p:sp>
        <p:nvSpPr>
          <p:cNvPr id="435" name="Google Shape;435;p33"/>
          <p:cNvSpPr/>
          <p:nvPr/>
        </p:nvSpPr>
        <p:spPr>
          <a:xfrm>
            <a:off x="640080" y="4370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3"/>
          <p:cNvSpPr txBox="1"/>
          <p:nvPr/>
        </p:nvSpPr>
        <p:spPr>
          <a:xfrm>
            <a:off x="822960" y="4370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8/11/2026</a:t>
            </a:r>
            <a:endParaRPr b="0" i="0" sz="1200" u="none" cap="none" strike="noStrike">
              <a:solidFill>
                <a:schemeClr val="dk1"/>
              </a:solidFill>
              <a:latin typeface="Arial"/>
              <a:ea typeface="Arial"/>
              <a:cs typeface="Arial"/>
              <a:sym typeface="Arial"/>
            </a:endParaRPr>
          </a:p>
        </p:txBody>
      </p:sp>
      <p:sp>
        <p:nvSpPr>
          <p:cNvPr id="437" name="Google Shape;437;p33"/>
          <p:cNvSpPr/>
          <p:nvPr/>
        </p:nvSpPr>
        <p:spPr>
          <a:xfrm>
            <a:off x="640080" y="4846320"/>
            <a:ext cx="28164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3"/>
          <p:cNvSpPr txBox="1"/>
          <p:nvPr/>
        </p:nvSpPr>
        <p:spPr>
          <a:xfrm>
            <a:off x="822960" y="4846320"/>
            <a:ext cx="25419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Mandatory compliance 8/11/2026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4"/>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4"/>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4"/>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447" name="Google Shape;447;p34"/>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4"/>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449" name="Google Shape;449;p34"/>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Interagency: SAR Confidentiality Joint Statement</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450" name="Google Shape;450;p34"/>
          <p:cNvSpPr txBox="1"/>
          <p:nvPr/>
        </p:nvSpPr>
        <p:spPr>
          <a:xfrm>
            <a:off x="640080" y="1563624"/>
            <a:ext cx="10881300" cy="98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Board of Governors of the Federal Reserve System, the Federal Deposit Insurance Corporation, the National Credit Union Administration, the Office of the Comptroller of the Currency, and the Financial Crimes Enforcement Network issued a Joint Statement to clarify confidentiality requirements for Suspicious Activity Reports (SARs) and communicating with customers/members regarding potentially fraudulent transactions, other suspicious activity, or account closures. The Joint Statement does not alter existing BSA requirements or establish new supervisory expectations.</a:t>
            </a:r>
            <a:endParaRPr b="0" i="0" sz="1300" u="none" cap="none" strike="noStrike">
              <a:solidFill>
                <a:schemeClr val="dk1"/>
              </a:solidFill>
              <a:latin typeface="Arial"/>
              <a:ea typeface="Arial"/>
              <a:cs typeface="Arial"/>
              <a:sym typeface="Arial"/>
            </a:endParaRPr>
          </a:p>
        </p:txBody>
      </p:sp>
      <p:sp>
        <p:nvSpPr>
          <p:cNvPr id="451" name="Google Shape;451;p34"/>
          <p:cNvSpPr/>
          <p:nvPr/>
        </p:nvSpPr>
        <p:spPr>
          <a:xfrm>
            <a:off x="640080" y="267919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4"/>
          <p:cNvSpPr txBox="1"/>
          <p:nvPr/>
        </p:nvSpPr>
        <p:spPr>
          <a:xfrm>
            <a:off x="822960" y="267919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9/2/2026</a:t>
            </a:r>
            <a:endParaRPr b="0" i="0" sz="1200" u="none" cap="none" strike="noStrike">
              <a:solidFill>
                <a:schemeClr val="dk1"/>
              </a:solidFill>
              <a:latin typeface="Arial"/>
              <a:ea typeface="Arial"/>
              <a:cs typeface="Arial"/>
              <a:sym typeface="Arial"/>
            </a:endParaRPr>
          </a:p>
        </p:txBody>
      </p:sp>
      <p:sp>
        <p:nvSpPr>
          <p:cNvPr id="453" name="Google Shape;453;p34"/>
          <p:cNvSpPr txBox="1"/>
          <p:nvPr/>
        </p:nvSpPr>
        <p:spPr>
          <a:xfrm>
            <a:off x="640080" y="3429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FinCEN Alert: Digital Asset Investment Scam Centers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454" name="Google Shape;454;p34"/>
          <p:cNvSpPr txBox="1"/>
          <p:nvPr/>
        </p:nvSpPr>
        <p:spPr>
          <a:xfrm>
            <a:off x="640080" y="3840480"/>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Financial Crimes Enforcement Network (FinCEN), in coordination with other Federal agencies, issued FIN-2026-Alert005 (Alert) to urge financial institutions to be vigilant in detecting, identifying, and reporting suspicious activity connected to the operation of digital asset investment scam centers and the laundering of associated illicit proceeds.</a:t>
            </a:r>
            <a:endParaRPr b="0" i="0" sz="1300" u="none" cap="none" strike="noStrike">
              <a:solidFill>
                <a:schemeClr val="dk1"/>
              </a:solidFill>
              <a:latin typeface="Arial"/>
              <a:ea typeface="Arial"/>
              <a:cs typeface="Arial"/>
              <a:sym typeface="Arial"/>
            </a:endParaRPr>
          </a:p>
        </p:txBody>
      </p:sp>
      <p:sp>
        <p:nvSpPr>
          <p:cNvPr id="455" name="Google Shape;455;p34"/>
          <p:cNvSpPr/>
          <p:nvPr/>
        </p:nvSpPr>
        <p:spPr>
          <a:xfrm>
            <a:off x="640080" y="4562856"/>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4"/>
          <p:cNvSpPr txBox="1"/>
          <p:nvPr/>
        </p:nvSpPr>
        <p:spPr>
          <a:xfrm>
            <a:off x="822960" y="4562856"/>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9/3/2026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35"/>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5"/>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5"/>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465" name="Google Shape;465;p35"/>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5"/>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467" name="Google Shape;467;p35"/>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FinCEN: Southwest U.S. Border GTO - Modified &amp; Reissued</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468" name="Google Shape;468;p35"/>
          <p:cNvSpPr txBox="1"/>
          <p:nvPr/>
        </p:nvSpPr>
        <p:spPr>
          <a:xfrm>
            <a:off x="640080" y="1563624"/>
            <a:ext cx="10881300" cy="79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Financial Crimes Enforcement Network (FinCEN) issued a Geographic Targeting Order (GTO) requiring certain money services businesses along the U.S. southwest border to collect, report, and retain records related to currency transactions of at least $1,000 and not more than $10,000. This GTO removes all counties in Arizona and California from the list of Covered Geographic Areas included in the previous GTO that expired September 2, 2026. Accompanying updated FAQs were also issued.</a:t>
            </a:r>
            <a:endParaRPr b="0" i="0" sz="1300" u="none" cap="none" strike="noStrike">
              <a:solidFill>
                <a:schemeClr val="dk1"/>
              </a:solidFill>
              <a:latin typeface="Arial"/>
              <a:ea typeface="Arial"/>
              <a:cs typeface="Arial"/>
              <a:sym typeface="Arial"/>
            </a:endParaRPr>
          </a:p>
        </p:txBody>
      </p:sp>
      <p:sp>
        <p:nvSpPr>
          <p:cNvPr id="469" name="Google Shape;469;p35"/>
          <p:cNvSpPr/>
          <p:nvPr/>
        </p:nvSpPr>
        <p:spPr>
          <a:xfrm>
            <a:off x="640080" y="247802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5"/>
          <p:cNvSpPr txBox="1"/>
          <p:nvPr/>
        </p:nvSpPr>
        <p:spPr>
          <a:xfrm>
            <a:off x="822960" y="247802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9/3/2026</a:t>
            </a:r>
            <a:endParaRPr b="0" i="0" sz="1200" u="none" cap="none" strike="noStrike">
              <a:solidFill>
                <a:schemeClr val="dk1"/>
              </a:solidFill>
              <a:latin typeface="Arial"/>
              <a:ea typeface="Arial"/>
              <a:cs typeface="Arial"/>
              <a:sym typeface="Arial"/>
            </a:endParaRPr>
          </a:p>
        </p:txBody>
      </p:sp>
      <p:sp>
        <p:nvSpPr>
          <p:cNvPr id="471" name="Google Shape;471;p35"/>
          <p:cNvSpPr/>
          <p:nvPr/>
        </p:nvSpPr>
        <p:spPr>
          <a:xfrm>
            <a:off x="640080" y="295351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5"/>
          <p:cNvSpPr txBox="1"/>
          <p:nvPr/>
        </p:nvSpPr>
        <p:spPr>
          <a:xfrm>
            <a:off x="822960" y="295351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Mandatory compliance 9/3/2026</a:t>
            </a:r>
            <a:endParaRPr b="0" i="0" sz="1200" u="none" cap="none" strike="noStrike">
              <a:solidFill>
                <a:schemeClr val="dk1"/>
              </a:solidFill>
              <a:latin typeface="Arial"/>
              <a:ea typeface="Arial"/>
              <a:cs typeface="Arial"/>
              <a:sym typeface="Arial"/>
            </a:endParaRPr>
          </a:p>
        </p:txBody>
      </p:sp>
      <p:sp>
        <p:nvSpPr>
          <p:cNvPr id="473" name="Google Shape;473;p35"/>
          <p:cNvSpPr txBox="1"/>
          <p:nvPr/>
        </p:nvSpPr>
        <p:spPr>
          <a:xfrm>
            <a:off x="640080" y="370332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FinCEN Alert: Iranian Commercial Aviation</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474" name="Google Shape;474;p35"/>
          <p:cNvSpPr txBox="1"/>
          <p:nvPr/>
        </p:nvSpPr>
        <p:spPr>
          <a:xfrm>
            <a:off x="640080" y="412394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Financial Crimes Enforcement Network (FinCEN) issued FIN-2026-Alert006 (Alert) to assist financial institutions in identifying and reporting logistics networks supporting Iran's aviation industry. A corresponding Whistleblower Bulletin was issued on September 10, 2026.</a:t>
            </a:r>
            <a:endParaRPr b="0" i="0" sz="1300" u="none" cap="none" strike="noStrike">
              <a:solidFill>
                <a:schemeClr val="dk1"/>
              </a:solidFill>
              <a:latin typeface="Arial"/>
              <a:ea typeface="Arial"/>
              <a:cs typeface="Arial"/>
              <a:sym typeface="Arial"/>
            </a:endParaRPr>
          </a:p>
        </p:txBody>
      </p:sp>
      <p:sp>
        <p:nvSpPr>
          <p:cNvPr id="475" name="Google Shape;475;p35"/>
          <p:cNvSpPr/>
          <p:nvPr/>
        </p:nvSpPr>
        <p:spPr>
          <a:xfrm>
            <a:off x="640080" y="464515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5"/>
          <p:cNvSpPr txBox="1"/>
          <p:nvPr/>
        </p:nvSpPr>
        <p:spPr>
          <a:xfrm>
            <a:off x="822960" y="464515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9/8/2026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36"/>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6"/>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6"/>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a:t>
            </a:r>
            <a:endParaRPr b="0" i="0" sz="1100" u="none" cap="none" strike="noStrike">
              <a:solidFill>
                <a:schemeClr val="dk1"/>
              </a:solidFill>
              <a:latin typeface="Arial"/>
              <a:ea typeface="Arial"/>
              <a:cs typeface="Arial"/>
              <a:sym typeface="Arial"/>
            </a:endParaRPr>
          </a:p>
        </p:txBody>
      </p:sp>
      <p:sp>
        <p:nvSpPr>
          <p:cNvPr id="485" name="Google Shape;485;p36"/>
          <p:cNvSpPr/>
          <p:nvPr/>
        </p:nvSpPr>
        <p:spPr>
          <a:xfrm>
            <a:off x="2514600" y="502920"/>
            <a:ext cx="1005900" cy="347400"/>
          </a:xfrm>
          <a:prstGeom prst="roundRect">
            <a:avLst>
              <a:gd fmla="val 50000" name="adj"/>
            </a:avLst>
          </a:prstGeom>
          <a:solidFill>
            <a:srgbClr val="B21E80"/>
          </a:solidFill>
          <a:ln cap="flat" cmpd="sng" w="12700">
            <a:solidFill>
              <a:srgbClr val="B21E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6"/>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BSA</a:t>
            </a:r>
            <a:endParaRPr b="0" i="0" sz="1100" u="none" cap="none" strike="noStrike">
              <a:solidFill>
                <a:schemeClr val="dk1"/>
              </a:solidFill>
              <a:latin typeface="Arial"/>
              <a:ea typeface="Arial"/>
              <a:cs typeface="Arial"/>
              <a:sym typeface="Arial"/>
            </a:endParaRPr>
          </a:p>
        </p:txBody>
      </p:sp>
      <p:sp>
        <p:nvSpPr>
          <p:cNvPr id="487" name="Google Shape;487;p36"/>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Interagency: CIP Verifiable Digital Credentials FAQs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488" name="Google Shape;488;p36"/>
          <p:cNvSpPr txBox="1"/>
          <p:nvPr/>
        </p:nvSpPr>
        <p:spPr>
          <a:xfrm>
            <a:off x="640080" y="1563624"/>
            <a:ext cx="10881300" cy="79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Board of Governors of the Federal Reserve System, the Federal Deposit Insurance Corporation, the National Credit Union Administration, the Office of the Comptroller of the Currency, and the Financial Crimes Enforcement Network issued FAQs to address the use of State-issued mobile driver's licenses and other government-issued verifiable digital credentials to verify identities of natural person customers/members under the Customer Identification Program (CIP) Rule. The FAQs do not change existing BSA requirements or establish new supervisory expectations.</a:t>
            </a:r>
            <a:endParaRPr b="0" i="0" sz="1300" u="none" cap="none" strike="noStrike">
              <a:solidFill>
                <a:schemeClr val="dk1"/>
              </a:solidFill>
              <a:latin typeface="Arial"/>
              <a:ea typeface="Arial"/>
              <a:cs typeface="Arial"/>
              <a:sym typeface="Arial"/>
            </a:endParaRPr>
          </a:p>
        </p:txBody>
      </p:sp>
      <p:sp>
        <p:nvSpPr>
          <p:cNvPr id="489" name="Google Shape;489;p36"/>
          <p:cNvSpPr/>
          <p:nvPr/>
        </p:nvSpPr>
        <p:spPr>
          <a:xfrm>
            <a:off x="640080" y="247802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6"/>
          <p:cNvSpPr txBox="1"/>
          <p:nvPr/>
        </p:nvSpPr>
        <p:spPr>
          <a:xfrm>
            <a:off x="822960" y="247802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9/8/2026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37"/>
          <p:cNvSpPr txBox="1"/>
          <p:nvPr/>
        </p:nvSpPr>
        <p:spPr>
          <a:xfrm>
            <a:off x="640080" y="457200"/>
            <a:ext cx="91440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400"/>
              <a:buFont typeface="Poppins"/>
              <a:buNone/>
            </a:pPr>
            <a:r>
              <a:rPr b="1" i="0" lang="en-US" sz="2400" u="none" cap="none" strike="noStrike">
                <a:solidFill>
                  <a:srgbClr val="001949"/>
                </a:solidFill>
                <a:latin typeface="Poppins"/>
                <a:ea typeface="Poppins"/>
                <a:cs typeface="Poppins"/>
                <a:sym typeface="Poppins"/>
              </a:rPr>
              <a:t>RegAdvisor Pro Update</a:t>
            </a:r>
            <a:endParaRPr b="0" i="0" sz="2400" u="none" cap="none" strike="noStrike">
              <a:solidFill>
                <a:schemeClr val="dk1"/>
              </a:solidFill>
              <a:latin typeface="Arial"/>
              <a:ea typeface="Arial"/>
              <a:cs typeface="Arial"/>
              <a:sym typeface="Arial"/>
            </a:endParaRPr>
          </a:p>
        </p:txBody>
      </p:sp>
      <p:sp>
        <p:nvSpPr>
          <p:cNvPr id="497" name="Google Shape;497;p37"/>
          <p:cNvSpPr txBox="1"/>
          <p:nvPr/>
        </p:nvSpPr>
        <p:spPr>
          <a:xfrm>
            <a:off x="640080" y="960120"/>
            <a:ext cx="9875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400"/>
              <a:buFont typeface="Arial"/>
              <a:buNone/>
            </a:pPr>
            <a:r>
              <a:rPr b="0" i="1" lang="en-US" sz="1400" u="none" cap="none" strike="noStrike">
                <a:solidFill>
                  <a:srgbClr val="5B6B82"/>
                </a:solidFill>
                <a:latin typeface="Arial"/>
                <a:ea typeface="Arial"/>
                <a:cs typeface="Arial"/>
                <a:sym typeface="Arial"/>
              </a:rPr>
              <a:t>Related RegControls &amp; Support Center Articles - BSA</a:t>
            </a:r>
            <a:endParaRPr b="0" i="0" sz="1400" u="none" cap="none" strike="noStrike">
              <a:solidFill>
                <a:schemeClr val="dk1"/>
              </a:solidFill>
              <a:latin typeface="Arial"/>
              <a:ea typeface="Arial"/>
              <a:cs typeface="Arial"/>
              <a:sym typeface="Arial"/>
            </a:endParaRPr>
          </a:p>
        </p:txBody>
      </p:sp>
      <p:graphicFrame>
        <p:nvGraphicFramePr>
          <p:cNvPr id="498" name="Google Shape;498;p37"/>
          <p:cNvGraphicFramePr/>
          <p:nvPr/>
        </p:nvGraphicFramePr>
        <p:xfrm>
          <a:off x="640080" y="1600200"/>
          <a:ext cx="3000000" cy="3000000"/>
        </p:xfrm>
        <a:graphic>
          <a:graphicData uri="http://schemas.openxmlformats.org/drawingml/2006/table">
            <a:tbl>
              <a:tblPr>
                <a:noFill/>
                <a:tableStyleId>{A6CDF235-23D1-435C-939A-43F4E9188839}</a:tableStyleId>
              </a:tblPr>
              <a:tblGrid>
                <a:gridCol w="5760725"/>
                <a:gridCol w="5120650"/>
              </a:tblGrid>
              <a:tr h="365750">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Issuance</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RegControls / Support Center Articles</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r>
              <a:tr h="1033275">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3"/>
                        </a:rPr>
                        <a:t>FinCEN: BOI Reporting Requirements</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Assess BSA/AML/OFAC Compliance</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Monitor Customer Identification Program (CIP) Compliance</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Review Account for Customer Identification Program (CIP) Compliance</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r h="1792225">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4"/>
                        </a:rPr>
                        <a:t>OFAC: Iranian Transactions and Sanctions Regulations</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5"/>
                        </a:rPr>
                        <a:t>FinCEN Alert: Federal Student Aid Fraud Schemes</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6"/>
                        </a:rPr>
                        <a:t>FinCEN: MN GTO - Renewed</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7"/>
                        </a:rPr>
                        <a:t>FinCEN: Huione Group - Special Measure - Amended</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8"/>
                        </a:rPr>
                        <a:t>Agencies: Stablecoin CIP</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9"/>
                        </a:rPr>
                        <a:t>FinCEN: Banque Misr UAE - Special Measure</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10"/>
                        </a:rPr>
                        <a:t>Interagency Enforcement Policy: Venezuela Earthquake</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Assess BSA/AML/OFAC Risk</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bl>
          </a:graphicData>
        </a:graphic>
      </p:graphicFrame>
      <p:sp>
        <p:nvSpPr>
          <p:cNvPr id="499" name="Google Shape;499;p37"/>
          <p:cNvSpPr txBox="1"/>
          <p:nvPr/>
        </p:nvSpPr>
        <p:spPr>
          <a:xfrm>
            <a:off x="640080" y="5065776"/>
            <a:ext cx="1088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B82"/>
              </a:buClr>
              <a:buSzPts val="1400"/>
              <a:buFont typeface="Arial"/>
              <a:buNone/>
            </a:pPr>
            <a:r>
              <a:rPr i="1" lang="en-US">
                <a:solidFill>
                  <a:srgbClr val="5B6B82"/>
                </a:solidFill>
              </a:rPr>
              <a:t>RegAdvisor Alert and Support Center article links are provided for client reference.</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38"/>
          <p:cNvSpPr txBox="1"/>
          <p:nvPr/>
        </p:nvSpPr>
        <p:spPr>
          <a:xfrm>
            <a:off x="640080" y="457200"/>
            <a:ext cx="91440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400"/>
              <a:buFont typeface="Poppins"/>
              <a:buNone/>
            </a:pPr>
            <a:r>
              <a:rPr b="1" i="0" lang="en-US" sz="2400" u="none" cap="none" strike="noStrike">
                <a:solidFill>
                  <a:srgbClr val="001949"/>
                </a:solidFill>
                <a:latin typeface="Poppins"/>
                <a:ea typeface="Poppins"/>
                <a:cs typeface="Poppins"/>
                <a:sym typeface="Poppins"/>
              </a:rPr>
              <a:t>RegAdvisor Pro Update</a:t>
            </a:r>
            <a:endParaRPr b="0" i="0" sz="2400" u="none" cap="none" strike="noStrike">
              <a:solidFill>
                <a:schemeClr val="dk1"/>
              </a:solidFill>
              <a:latin typeface="Arial"/>
              <a:ea typeface="Arial"/>
              <a:cs typeface="Arial"/>
              <a:sym typeface="Arial"/>
            </a:endParaRPr>
          </a:p>
        </p:txBody>
      </p:sp>
      <p:sp>
        <p:nvSpPr>
          <p:cNvPr id="506" name="Google Shape;506;p38"/>
          <p:cNvSpPr txBox="1"/>
          <p:nvPr/>
        </p:nvSpPr>
        <p:spPr>
          <a:xfrm>
            <a:off x="640080" y="960120"/>
            <a:ext cx="9875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400"/>
              <a:buFont typeface="Arial"/>
              <a:buNone/>
            </a:pPr>
            <a:r>
              <a:rPr b="0" i="1" lang="en-US" sz="1400" u="none" cap="none" strike="noStrike">
                <a:solidFill>
                  <a:srgbClr val="5B6B82"/>
                </a:solidFill>
                <a:latin typeface="Arial"/>
                <a:ea typeface="Arial"/>
                <a:cs typeface="Arial"/>
                <a:sym typeface="Arial"/>
              </a:rPr>
              <a:t>Related RegControls &amp; Support Center Articles - BSA (continued)</a:t>
            </a:r>
            <a:endParaRPr b="0" i="0" sz="1400" u="none" cap="none" strike="noStrike">
              <a:solidFill>
                <a:schemeClr val="dk1"/>
              </a:solidFill>
              <a:latin typeface="Arial"/>
              <a:ea typeface="Arial"/>
              <a:cs typeface="Arial"/>
              <a:sym typeface="Arial"/>
            </a:endParaRPr>
          </a:p>
        </p:txBody>
      </p:sp>
      <p:graphicFrame>
        <p:nvGraphicFramePr>
          <p:cNvPr id="507" name="Google Shape;507;p38"/>
          <p:cNvGraphicFramePr/>
          <p:nvPr/>
        </p:nvGraphicFramePr>
        <p:xfrm>
          <a:off x="640080" y="1600200"/>
          <a:ext cx="3000000" cy="3000000"/>
        </p:xfrm>
        <a:graphic>
          <a:graphicData uri="http://schemas.openxmlformats.org/drawingml/2006/table">
            <a:tbl>
              <a:tblPr>
                <a:noFill/>
                <a:tableStyleId>{A6CDF235-23D1-435C-939A-43F4E9188839}</a:tableStyleId>
              </a:tblPr>
              <a:tblGrid>
                <a:gridCol w="5760725"/>
                <a:gridCol w="5120650"/>
              </a:tblGrid>
              <a:tr h="365750">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Issuance</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RegControls / Support Center Articles</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r>
              <a:tr h="61265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3"/>
                        </a:rPr>
                        <a:t>FinCEN Alert: Oil Smuggling Schemes - Supplement</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Assess BSA/AML/OFAC Risk</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Report Potential Suspicious Activity</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r h="85040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4"/>
                        </a:rPr>
                        <a:t>Interagency: SAR Confidentiality Joint Statement</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Monitor Suspicious Activity Report (SAR) Compliance</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Record a Suspicious Activity Report (SAR) Filing</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Report Potential Suspicious Activity</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r h="107900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5"/>
                        </a:rPr>
                        <a:t>FinCEN Alert: Digital Asset Investment Scam Centers</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6"/>
                        </a:rPr>
                        <a:t>FRB: Information Sharing</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7"/>
                        </a:rPr>
                        <a:t>Interagency: Information Sharing</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Assess BSA/AML/OFAC Risk</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Monitor Section 314(b) Information Sharing</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Record Section 314(b) Information Sharing</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Record Section 314(b) Information Sharing Certification Filing</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bl>
          </a:graphicData>
        </a:graphic>
      </p:graphicFrame>
      <p:sp>
        <p:nvSpPr>
          <p:cNvPr id="508" name="Google Shape;508;p38"/>
          <p:cNvSpPr txBox="1"/>
          <p:nvPr/>
        </p:nvSpPr>
        <p:spPr>
          <a:xfrm>
            <a:off x="640080" y="4782312"/>
            <a:ext cx="1088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B82"/>
              </a:buClr>
              <a:buSzPts val="1400"/>
              <a:buFont typeface="Arial"/>
              <a:buNone/>
            </a:pPr>
            <a:r>
              <a:rPr i="1" lang="en-US">
                <a:solidFill>
                  <a:srgbClr val="5B6B82"/>
                </a:solidFill>
              </a:rPr>
              <a:t>RegAdvisor Alert and Support Center article links are provided for client reference.</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39"/>
          <p:cNvSpPr txBox="1"/>
          <p:nvPr/>
        </p:nvSpPr>
        <p:spPr>
          <a:xfrm>
            <a:off x="640080" y="457200"/>
            <a:ext cx="91440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400"/>
              <a:buFont typeface="Poppins"/>
              <a:buNone/>
            </a:pPr>
            <a:r>
              <a:rPr b="1" i="0" lang="en-US" sz="2400" u="none" cap="none" strike="noStrike">
                <a:solidFill>
                  <a:srgbClr val="001949"/>
                </a:solidFill>
                <a:latin typeface="Poppins"/>
                <a:ea typeface="Poppins"/>
                <a:cs typeface="Poppins"/>
                <a:sym typeface="Poppins"/>
              </a:rPr>
              <a:t>RegAdvisor Pro Update</a:t>
            </a:r>
            <a:endParaRPr b="0" i="0" sz="2400" u="none" cap="none" strike="noStrike">
              <a:solidFill>
                <a:schemeClr val="dk1"/>
              </a:solidFill>
              <a:latin typeface="Arial"/>
              <a:ea typeface="Arial"/>
              <a:cs typeface="Arial"/>
              <a:sym typeface="Arial"/>
            </a:endParaRPr>
          </a:p>
        </p:txBody>
      </p:sp>
      <p:sp>
        <p:nvSpPr>
          <p:cNvPr id="515" name="Google Shape;515;p39"/>
          <p:cNvSpPr txBox="1"/>
          <p:nvPr/>
        </p:nvSpPr>
        <p:spPr>
          <a:xfrm>
            <a:off x="640080" y="960120"/>
            <a:ext cx="9875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400"/>
              <a:buFont typeface="Arial"/>
              <a:buNone/>
            </a:pPr>
            <a:r>
              <a:rPr b="0" i="1" lang="en-US" sz="1400" u="none" cap="none" strike="noStrike">
                <a:solidFill>
                  <a:srgbClr val="5B6B82"/>
                </a:solidFill>
                <a:latin typeface="Arial"/>
                <a:ea typeface="Arial"/>
                <a:cs typeface="Arial"/>
                <a:sym typeface="Arial"/>
              </a:rPr>
              <a:t>Related RegControls &amp; Support Center Articles - BSA (continued)</a:t>
            </a:r>
            <a:endParaRPr b="0" i="0" sz="1400" u="none" cap="none" strike="noStrike">
              <a:solidFill>
                <a:schemeClr val="dk1"/>
              </a:solidFill>
              <a:latin typeface="Arial"/>
              <a:ea typeface="Arial"/>
              <a:cs typeface="Arial"/>
              <a:sym typeface="Arial"/>
            </a:endParaRPr>
          </a:p>
        </p:txBody>
      </p:sp>
      <p:graphicFrame>
        <p:nvGraphicFramePr>
          <p:cNvPr id="516" name="Google Shape;516;p39"/>
          <p:cNvGraphicFramePr/>
          <p:nvPr/>
        </p:nvGraphicFramePr>
        <p:xfrm>
          <a:off x="640080" y="1600200"/>
          <a:ext cx="3000000" cy="3000000"/>
        </p:xfrm>
        <a:graphic>
          <a:graphicData uri="http://schemas.openxmlformats.org/drawingml/2006/table">
            <a:tbl>
              <a:tblPr>
                <a:noFill/>
                <a:tableStyleId>{A6CDF235-23D1-435C-939A-43F4E9188839}</a:tableStyleId>
              </a:tblPr>
              <a:tblGrid>
                <a:gridCol w="5760725"/>
                <a:gridCol w="5120650"/>
              </a:tblGrid>
              <a:tr h="365750">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Issuance</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RegControls / Support Center Articles</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r>
              <a:tr h="804675">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3"/>
                        </a:rPr>
                        <a:t>Interagency: CIP Verifiable Digital Credentials FAQs</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Monitor Customer Identification Program (CIP) Compliance</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Review Account for Customer Identification Program (CIP) Compliance</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r h="37490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4"/>
                        </a:rPr>
                        <a:t>FRB: AML/CFT Programs</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Assess BSA/AML/OFAC Compliance</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bl>
          </a:graphicData>
        </a:graphic>
      </p:graphicFrame>
      <p:sp>
        <p:nvSpPr>
          <p:cNvPr id="517" name="Google Shape;517;p39"/>
          <p:cNvSpPr txBox="1"/>
          <p:nvPr/>
        </p:nvSpPr>
        <p:spPr>
          <a:xfrm>
            <a:off x="640080" y="3419856"/>
            <a:ext cx="1088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B82"/>
              </a:buClr>
              <a:buSzPts val="1400"/>
              <a:buFont typeface="Arial"/>
              <a:buNone/>
            </a:pPr>
            <a:r>
              <a:rPr i="1" lang="en-US">
                <a:solidFill>
                  <a:srgbClr val="5B6B82"/>
                </a:solidFill>
              </a:rPr>
              <a:t>RegAdvisor Alert and Support Center article links are provided for client reference.</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40"/>
          <p:cNvSpPr/>
          <p:nvPr/>
        </p:nvSpPr>
        <p:spPr>
          <a:xfrm>
            <a:off x="-1371600" y="4114800"/>
            <a:ext cx="4572000" cy="4572000"/>
          </a:xfrm>
          <a:prstGeom prst="ellipse">
            <a:avLst/>
          </a:prstGeom>
          <a:solidFill>
            <a:srgbClr val="042450"/>
          </a:solidFill>
          <a:ln cap="flat" cmpd="sng" w="12700">
            <a:solidFill>
              <a:srgbClr val="0424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0"/>
          <p:cNvSpPr txBox="1"/>
          <p:nvPr/>
        </p:nvSpPr>
        <p:spPr>
          <a:xfrm>
            <a:off x="822960" y="2651760"/>
            <a:ext cx="9144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BFDC"/>
              </a:buClr>
              <a:buSzPts val="1400"/>
              <a:buFont typeface="Arial"/>
              <a:buNone/>
            </a:pPr>
            <a:r>
              <a:rPr b="1" i="0" lang="en-US" sz="1400" u="none" cap="none" strike="noStrike">
                <a:solidFill>
                  <a:srgbClr val="0ABFDC"/>
                </a:solidFill>
                <a:latin typeface="Arial"/>
                <a:ea typeface="Arial"/>
                <a:cs typeface="Arial"/>
                <a:sym typeface="Arial"/>
              </a:rPr>
              <a:t>REGADVISOR PRO UPDATE</a:t>
            </a:r>
            <a:endParaRPr b="0" i="0" sz="1400" u="none" cap="none" strike="noStrike">
              <a:solidFill>
                <a:schemeClr val="dk1"/>
              </a:solidFill>
              <a:latin typeface="Arial"/>
              <a:ea typeface="Arial"/>
              <a:cs typeface="Arial"/>
              <a:sym typeface="Arial"/>
            </a:endParaRPr>
          </a:p>
        </p:txBody>
      </p:sp>
      <p:sp>
        <p:nvSpPr>
          <p:cNvPr id="525" name="Google Shape;525;p40"/>
          <p:cNvSpPr txBox="1"/>
          <p:nvPr/>
        </p:nvSpPr>
        <p:spPr>
          <a:xfrm>
            <a:off x="777240" y="2971800"/>
            <a:ext cx="91440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600"/>
              <a:buFont typeface="Poppins"/>
              <a:buNone/>
            </a:pPr>
            <a:r>
              <a:rPr b="1" i="0" lang="en-US" sz="5600" u="none" cap="none" strike="noStrike">
                <a:solidFill>
                  <a:srgbClr val="FFFFFF"/>
                </a:solidFill>
                <a:latin typeface="Poppins"/>
                <a:ea typeface="Poppins"/>
                <a:cs typeface="Poppins"/>
                <a:sym typeface="Poppins"/>
              </a:rPr>
              <a:t>CRA</a:t>
            </a:r>
            <a:endParaRPr b="0" i="0" sz="560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41"/>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1"/>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1"/>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534" name="Google Shape;534;p41"/>
          <p:cNvSpPr/>
          <p:nvPr/>
        </p:nvSpPr>
        <p:spPr>
          <a:xfrm>
            <a:off x="2514600" y="502920"/>
            <a:ext cx="1005900" cy="347400"/>
          </a:xfrm>
          <a:prstGeom prst="roundRect">
            <a:avLst>
              <a:gd fmla="val 50000" name="adj"/>
            </a:avLst>
          </a:prstGeom>
          <a:solidFill>
            <a:srgbClr val="ED5B3E"/>
          </a:solidFill>
          <a:ln cap="flat" cmpd="sng" w="12700">
            <a:solidFill>
              <a:srgbClr val="ED5B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1"/>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CRA</a:t>
            </a:r>
            <a:endParaRPr b="0" i="0" sz="1100" u="none" cap="none" strike="noStrike">
              <a:solidFill>
                <a:schemeClr val="dk1"/>
              </a:solidFill>
              <a:latin typeface="Arial"/>
              <a:ea typeface="Arial"/>
              <a:cs typeface="Arial"/>
              <a:sym typeface="Arial"/>
            </a:endParaRPr>
          </a:p>
        </p:txBody>
      </p:sp>
      <p:sp>
        <p:nvSpPr>
          <p:cNvPr id="536" name="Google Shape;536;p41"/>
          <p:cNvSpPr txBox="1"/>
          <p:nvPr/>
        </p:nvSpPr>
        <p:spPr>
          <a:xfrm>
            <a:off x="640080" y="1143000"/>
            <a:ext cx="1088130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800"/>
              <a:buFont typeface="Poppins"/>
              <a:buNone/>
            </a:pPr>
            <a:r>
              <a:rPr b="1" i="0" lang="en-US" sz="1800" u="sng" cap="none" strike="noStrike">
                <a:solidFill>
                  <a:schemeClr val="hlink"/>
                </a:solidFill>
                <a:latin typeface="Poppins"/>
                <a:ea typeface="Poppins"/>
                <a:cs typeface="Poppins"/>
                <a:sym typeface="Poppins"/>
                <a:hlinkClick r:id="rId3"/>
              </a:rPr>
              <a:t>Bank Agencies: 2026 List of Distressed or Underserved Middle-Income Geographies</a:t>
            </a:r>
            <a:r>
              <a:rPr b="0" i="0" lang="en-US" sz="1800" u="none" cap="none" strike="noStrike">
                <a:solidFill>
                  <a:srgbClr val="5B6B82"/>
                </a:solidFill>
                <a:latin typeface="Poppins"/>
                <a:ea typeface="Poppins"/>
                <a:cs typeface="Poppins"/>
                <a:sym typeface="Poppins"/>
              </a:rPr>
              <a:t> - </a:t>
            </a:r>
            <a:r>
              <a:rPr b="0" i="0" lang="en-US" sz="1800" u="sng" cap="none" strike="noStrike">
                <a:solidFill>
                  <a:schemeClr val="hlink"/>
                </a:solidFill>
                <a:latin typeface="Poppins"/>
                <a:ea typeface="Poppins"/>
                <a:cs typeface="Poppins"/>
                <a:sym typeface="Poppins"/>
                <a:hlinkClick r:id="rId4"/>
              </a:rPr>
              <a:t>RegAdvisor Alert</a:t>
            </a:r>
            <a:endParaRPr b="0" i="0" sz="1800" u="none" cap="none" strike="noStrike">
              <a:solidFill>
                <a:schemeClr val="dk1"/>
              </a:solidFill>
              <a:latin typeface="Arial"/>
              <a:ea typeface="Arial"/>
              <a:cs typeface="Arial"/>
              <a:sym typeface="Arial"/>
            </a:endParaRPr>
          </a:p>
        </p:txBody>
      </p:sp>
      <p:sp>
        <p:nvSpPr>
          <p:cNvPr id="537" name="Google Shape;537;p41"/>
          <p:cNvSpPr txBox="1"/>
          <p:nvPr/>
        </p:nvSpPr>
        <p:spPr>
          <a:xfrm>
            <a:off x="640080" y="1883664"/>
            <a:ext cx="10881300" cy="79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the Federal Reserve Board, and the Office of the Comptroller of the Currency (collectively: the Agencies), through the Federal Financial Institutions Examination Council, issued the 2026 list of distressed or underserved nonmetropolitan middle-income geographies. Examiners will review a bank's activities in listed geographies to determine whether they qualify as community development and are eligible for Community Reinvestment Act consideration.</a:t>
            </a:r>
            <a:endParaRPr b="0" i="0" sz="1300" u="none" cap="none" strike="noStrike">
              <a:solidFill>
                <a:schemeClr val="dk1"/>
              </a:solidFill>
              <a:latin typeface="Arial"/>
              <a:ea typeface="Arial"/>
              <a:cs typeface="Arial"/>
              <a:sym typeface="Arial"/>
            </a:endParaRPr>
          </a:p>
        </p:txBody>
      </p:sp>
      <p:sp>
        <p:nvSpPr>
          <p:cNvPr id="538" name="Google Shape;538;p41"/>
          <p:cNvSpPr/>
          <p:nvPr/>
        </p:nvSpPr>
        <p:spPr>
          <a:xfrm>
            <a:off x="640080" y="2807208"/>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1"/>
          <p:cNvSpPr txBox="1"/>
          <p:nvPr/>
        </p:nvSpPr>
        <p:spPr>
          <a:xfrm>
            <a:off x="822960" y="2807208"/>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6/30/2026</a:t>
            </a:r>
            <a:endParaRPr b="0" i="0" sz="1200" u="none" cap="none" strike="noStrike">
              <a:solidFill>
                <a:schemeClr val="dk1"/>
              </a:solidFill>
              <a:latin typeface="Arial"/>
              <a:ea typeface="Arial"/>
              <a:cs typeface="Arial"/>
              <a:sym typeface="Arial"/>
            </a:endParaRPr>
          </a:p>
        </p:txBody>
      </p:sp>
      <p:sp>
        <p:nvSpPr>
          <p:cNvPr id="540" name="Google Shape;540;p41"/>
          <p:cNvSpPr txBox="1"/>
          <p:nvPr/>
        </p:nvSpPr>
        <p:spPr>
          <a:xfrm>
            <a:off x="640080" y="3557016"/>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FFIEC: 2026 CRA Data Entry Software Release 2</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541" name="Google Shape;541;p41"/>
          <p:cNvSpPr txBox="1"/>
          <p:nvPr/>
        </p:nvSpPr>
        <p:spPr>
          <a:xfrm>
            <a:off x="640080" y="3968496"/>
            <a:ext cx="108813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2026 CRA Data Entry Software Release 2 is now available for download and use for data submissions due March 1, 2027.</a:t>
            </a:r>
            <a:endParaRPr b="0" i="0" sz="1300" u="none" cap="none" strike="noStrike">
              <a:solidFill>
                <a:schemeClr val="dk1"/>
              </a:solidFill>
              <a:latin typeface="Arial"/>
              <a:ea typeface="Arial"/>
              <a:cs typeface="Arial"/>
              <a:sym typeface="Arial"/>
            </a:endParaRPr>
          </a:p>
        </p:txBody>
      </p:sp>
      <p:sp>
        <p:nvSpPr>
          <p:cNvPr id="542" name="Google Shape;542;p41"/>
          <p:cNvSpPr/>
          <p:nvPr/>
        </p:nvSpPr>
        <p:spPr>
          <a:xfrm>
            <a:off x="640080" y="4297680"/>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1"/>
          <p:cNvSpPr txBox="1"/>
          <p:nvPr/>
        </p:nvSpPr>
        <p:spPr>
          <a:xfrm>
            <a:off x="822960" y="4297680"/>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8/26/2026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42"/>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2"/>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2"/>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a:t>
            </a:r>
            <a:endParaRPr b="0" i="0" sz="1100" u="none" cap="none" strike="noStrike">
              <a:solidFill>
                <a:schemeClr val="dk1"/>
              </a:solidFill>
              <a:latin typeface="Arial"/>
              <a:ea typeface="Arial"/>
              <a:cs typeface="Arial"/>
              <a:sym typeface="Arial"/>
            </a:endParaRPr>
          </a:p>
        </p:txBody>
      </p:sp>
      <p:sp>
        <p:nvSpPr>
          <p:cNvPr id="552" name="Google Shape;552;p42"/>
          <p:cNvSpPr/>
          <p:nvPr/>
        </p:nvSpPr>
        <p:spPr>
          <a:xfrm>
            <a:off x="2514600" y="502920"/>
            <a:ext cx="1005900" cy="347400"/>
          </a:xfrm>
          <a:prstGeom prst="roundRect">
            <a:avLst>
              <a:gd fmla="val 50000" name="adj"/>
            </a:avLst>
          </a:prstGeom>
          <a:solidFill>
            <a:srgbClr val="ED5B3E"/>
          </a:solidFill>
          <a:ln cap="flat" cmpd="sng" w="12700">
            <a:solidFill>
              <a:srgbClr val="ED5B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2"/>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CRA</a:t>
            </a:r>
            <a:endParaRPr b="0" i="0" sz="1100" u="none" cap="none" strike="noStrike">
              <a:solidFill>
                <a:schemeClr val="dk1"/>
              </a:solidFill>
              <a:latin typeface="Arial"/>
              <a:ea typeface="Arial"/>
              <a:cs typeface="Arial"/>
              <a:sym typeface="Arial"/>
            </a:endParaRPr>
          </a:p>
        </p:txBody>
      </p:sp>
      <p:sp>
        <p:nvSpPr>
          <p:cNvPr id="554" name="Google Shape;554;p42"/>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FFIEC: CRA Aggregate Data - Reporting Central</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555" name="Google Shape;555;p42"/>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Financial Institutions Examination Council (FFIEC) announced via email that, beginning with the 2027 reporting year (for data due March 01, 2028), institutions will have the option to submit annual CRA aggregate data through FFIEC's Reporting Central application.</a:t>
            </a:r>
            <a:endParaRPr b="0" i="0" sz="1300" u="none" cap="none" strike="noStrike">
              <a:solidFill>
                <a:schemeClr val="dk1"/>
              </a:solidFill>
              <a:latin typeface="Arial"/>
              <a:ea typeface="Arial"/>
              <a:cs typeface="Arial"/>
              <a:sym typeface="Arial"/>
            </a:endParaRPr>
          </a:p>
        </p:txBody>
      </p:sp>
      <p:sp>
        <p:nvSpPr>
          <p:cNvPr id="556" name="Google Shape;556;p42"/>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2"/>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1/1/2028</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3"/>
          <p:cNvSpPr txBox="1"/>
          <p:nvPr/>
        </p:nvSpPr>
        <p:spPr>
          <a:xfrm>
            <a:off x="640080" y="457200"/>
            <a:ext cx="91440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400"/>
              <a:buFont typeface="Poppins"/>
              <a:buNone/>
            </a:pPr>
            <a:r>
              <a:rPr b="1" i="0" lang="en-US" sz="2400" u="none" cap="none" strike="noStrike">
                <a:solidFill>
                  <a:srgbClr val="001949"/>
                </a:solidFill>
                <a:latin typeface="Poppins"/>
                <a:ea typeface="Poppins"/>
                <a:cs typeface="Poppins"/>
                <a:sym typeface="Poppins"/>
              </a:rPr>
              <a:t>RegAdvisor Pro Update</a:t>
            </a:r>
            <a:endParaRPr b="0" i="0" sz="2400" u="none" cap="none" strike="noStrike">
              <a:solidFill>
                <a:schemeClr val="dk1"/>
              </a:solidFill>
              <a:latin typeface="Arial"/>
              <a:ea typeface="Arial"/>
              <a:cs typeface="Arial"/>
              <a:sym typeface="Arial"/>
            </a:endParaRPr>
          </a:p>
        </p:txBody>
      </p:sp>
      <p:sp>
        <p:nvSpPr>
          <p:cNvPr id="564" name="Google Shape;564;p43"/>
          <p:cNvSpPr txBox="1"/>
          <p:nvPr/>
        </p:nvSpPr>
        <p:spPr>
          <a:xfrm>
            <a:off x="640080" y="960120"/>
            <a:ext cx="9875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400"/>
              <a:buFont typeface="Arial"/>
              <a:buNone/>
            </a:pPr>
            <a:r>
              <a:rPr b="0" i="1" lang="en-US" sz="1400" u="none" cap="none" strike="noStrike">
                <a:solidFill>
                  <a:srgbClr val="5B6B82"/>
                </a:solidFill>
                <a:latin typeface="Arial"/>
                <a:ea typeface="Arial"/>
                <a:cs typeface="Arial"/>
                <a:sym typeface="Arial"/>
              </a:rPr>
              <a:t>Related RegControls &amp; Support Center Articles - CRA</a:t>
            </a:r>
            <a:endParaRPr b="0" i="0" sz="1400" u="none" cap="none" strike="noStrike">
              <a:solidFill>
                <a:schemeClr val="dk1"/>
              </a:solidFill>
              <a:latin typeface="Arial"/>
              <a:ea typeface="Arial"/>
              <a:cs typeface="Arial"/>
              <a:sym typeface="Arial"/>
            </a:endParaRPr>
          </a:p>
        </p:txBody>
      </p:sp>
      <p:graphicFrame>
        <p:nvGraphicFramePr>
          <p:cNvPr id="565" name="Google Shape;565;p43"/>
          <p:cNvGraphicFramePr/>
          <p:nvPr/>
        </p:nvGraphicFramePr>
        <p:xfrm>
          <a:off x="640080" y="1600200"/>
          <a:ext cx="3000000" cy="3000000"/>
        </p:xfrm>
        <a:graphic>
          <a:graphicData uri="http://schemas.openxmlformats.org/drawingml/2006/table">
            <a:tbl>
              <a:tblPr>
                <a:noFill/>
                <a:tableStyleId>{A6CDF235-23D1-435C-939A-43F4E9188839}</a:tableStyleId>
              </a:tblPr>
              <a:tblGrid>
                <a:gridCol w="5760725"/>
                <a:gridCol w="5120650"/>
              </a:tblGrid>
              <a:tr h="365750">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Issuance</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RegControls / Support Center Articles</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r>
              <a:tr h="85040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3"/>
                        </a:rPr>
                        <a:t>Bank Agencies: 2026 List of Distressed or Underserved Middle-Income Geographies</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Determine Community Development Investment Status</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Determine Community Development Loan Status</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Record Community Service and Determine CRA Eligibility</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r h="37490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4"/>
                        </a:rPr>
                        <a:t>FFIEC: 2026 CRA Data Entry Software Release 2</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Record CRA Software Update</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bl>
          </a:graphicData>
        </a:graphic>
      </p:graphicFrame>
      <p:sp>
        <p:nvSpPr>
          <p:cNvPr id="566" name="Google Shape;566;p43"/>
          <p:cNvSpPr txBox="1"/>
          <p:nvPr/>
        </p:nvSpPr>
        <p:spPr>
          <a:xfrm>
            <a:off x="640080" y="3465576"/>
            <a:ext cx="1088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B82"/>
              </a:buClr>
              <a:buSzPts val="1400"/>
              <a:buFont typeface="Arial"/>
              <a:buNone/>
            </a:pPr>
            <a:r>
              <a:rPr i="1" lang="en-US">
                <a:solidFill>
                  <a:srgbClr val="5B6B82"/>
                </a:solidFill>
              </a:rPr>
              <a:t>RegAdvisor Alert and Support Center article links are provided for client reference.</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44"/>
          <p:cNvSpPr/>
          <p:nvPr/>
        </p:nvSpPr>
        <p:spPr>
          <a:xfrm>
            <a:off x="-1371600" y="4114800"/>
            <a:ext cx="4572000" cy="4572000"/>
          </a:xfrm>
          <a:prstGeom prst="ellipse">
            <a:avLst/>
          </a:prstGeom>
          <a:solidFill>
            <a:srgbClr val="042450"/>
          </a:solidFill>
          <a:ln cap="flat" cmpd="sng" w="12700">
            <a:solidFill>
              <a:srgbClr val="0424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4"/>
          <p:cNvSpPr txBox="1"/>
          <p:nvPr/>
        </p:nvSpPr>
        <p:spPr>
          <a:xfrm>
            <a:off x="822960" y="2651760"/>
            <a:ext cx="9144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BFDC"/>
              </a:buClr>
              <a:buSzPts val="1400"/>
              <a:buFont typeface="Arial"/>
              <a:buNone/>
            </a:pPr>
            <a:r>
              <a:rPr b="1" i="0" lang="en-US" sz="1400" u="none" cap="none" strike="noStrike">
                <a:solidFill>
                  <a:srgbClr val="0ABFDC"/>
                </a:solidFill>
                <a:latin typeface="Arial"/>
                <a:ea typeface="Arial"/>
                <a:cs typeface="Arial"/>
                <a:sym typeface="Arial"/>
              </a:rPr>
              <a:t>REGADVISOR PRO UPDATE</a:t>
            </a:r>
            <a:endParaRPr b="0" i="0" sz="1400" u="none" cap="none" strike="noStrike">
              <a:solidFill>
                <a:schemeClr val="dk1"/>
              </a:solidFill>
              <a:latin typeface="Arial"/>
              <a:ea typeface="Arial"/>
              <a:cs typeface="Arial"/>
              <a:sym typeface="Arial"/>
            </a:endParaRPr>
          </a:p>
        </p:txBody>
      </p:sp>
      <p:sp>
        <p:nvSpPr>
          <p:cNvPr id="574" name="Google Shape;574;p44"/>
          <p:cNvSpPr txBox="1"/>
          <p:nvPr/>
        </p:nvSpPr>
        <p:spPr>
          <a:xfrm>
            <a:off x="777240" y="2971800"/>
            <a:ext cx="91440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600"/>
              <a:buFont typeface="Poppins"/>
              <a:buNone/>
            </a:pPr>
            <a:r>
              <a:rPr b="1" i="0" lang="en-US" sz="5600" u="none" cap="none" strike="noStrike">
                <a:solidFill>
                  <a:srgbClr val="FFFFFF"/>
                </a:solidFill>
                <a:latin typeface="Poppins"/>
                <a:ea typeface="Poppins"/>
                <a:cs typeface="Poppins"/>
                <a:sym typeface="Poppins"/>
              </a:rPr>
              <a:t>Compliance</a:t>
            </a:r>
            <a:endParaRPr b="0" i="0" sz="56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45"/>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5"/>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5"/>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583" name="Google Shape;583;p45"/>
          <p:cNvSpPr/>
          <p:nvPr/>
        </p:nvSpPr>
        <p:spPr>
          <a:xfrm>
            <a:off x="2514600" y="502920"/>
            <a:ext cx="1572900" cy="347400"/>
          </a:xfrm>
          <a:prstGeom prst="roundRect">
            <a:avLst>
              <a:gd fmla="val 50000" name="adj"/>
            </a:avLst>
          </a:prstGeom>
          <a:solidFill>
            <a:srgbClr val="0A8FA0"/>
          </a:solidFill>
          <a:ln cap="flat" cmpd="sng" w="12700">
            <a:solidFill>
              <a:srgbClr val="0A8FA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5"/>
          <p:cNvSpPr txBox="1"/>
          <p:nvPr/>
        </p:nvSpPr>
        <p:spPr>
          <a:xfrm>
            <a:off x="2514600" y="502920"/>
            <a:ext cx="1572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COMPLIANCE</a:t>
            </a:r>
            <a:endParaRPr b="0" i="0" sz="1100" u="none" cap="none" strike="noStrike">
              <a:solidFill>
                <a:schemeClr val="dk1"/>
              </a:solidFill>
              <a:latin typeface="Arial"/>
              <a:ea typeface="Arial"/>
              <a:cs typeface="Arial"/>
              <a:sym typeface="Arial"/>
            </a:endParaRPr>
          </a:p>
        </p:txBody>
      </p:sp>
      <p:sp>
        <p:nvSpPr>
          <p:cNvPr id="585" name="Google Shape;585;p45"/>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FTC: 2026 DNC Registry Fees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586" name="Google Shape;586;p45"/>
          <p:cNvSpPr txBox="1"/>
          <p:nvPr/>
        </p:nvSpPr>
        <p:spPr>
          <a:xfrm>
            <a:off x="640080" y="1847088"/>
            <a:ext cx="10881300" cy="52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Trade Commission (FTC) issued a Final Rule to increase fees charged to entities accessing the National Do Not Call (DNC) Registry.</a:t>
            </a:r>
            <a:endParaRPr b="0" i="0" sz="1700" u="none" cap="none" strike="noStrike">
              <a:solidFill>
                <a:schemeClr val="dk1"/>
              </a:solidFill>
              <a:latin typeface="Arial"/>
              <a:ea typeface="Arial"/>
              <a:cs typeface="Arial"/>
              <a:sym typeface="Arial"/>
            </a:endParaRPr>
          </a:p>
        </p:txBody>
      </p:sp>
      <p:sp>
        <p:nvSpPr>
          <p:cNvPr id="587" name="Google Shape;587;p45"/>
          <p:cNvSpPr/>
          <p:nvPr/>
        </p:nvSpPr>
        <p:spPr>
          <a:xfrm>
            <a:off x="640080" y="264261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5"/>
          <p:cNvSpPr txBox="1"/>
          <p:nvPr/>
        </p:nvSpPr>
        <p:spPr>
          <a:xfrm>
            <a:off x="822960" y="264261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10/1/2026</a:t>
            </a:r>
            <a:endParaRPr b="0" i="0" sz="1400" u="none" cap="none" strike="noStrike">
              <a:solidFill>
                <a:schemeClr val="dk1"/>
              </a:solidFill>
              <a:latin typeface="Arial"/>
              <a:ea typeface="Arial"/>
              <a:cs typeface="Arial"/>
              <a:sym typeface="Arial"/>
            </a:endParaRPr>
          </a:p>
        </p:txBody>
      </p:sp>
      <p:sp>
        <p:nvSpPr>
          <p:cNvPr id="589" name="Google Shape;589;p45"/>
          <p:cNvSpPr/>
          <p:nvPr/>
        </p:nvSpPr>
        <p:spPr>
          <a:xfrm>
            <a:off x="640080" y="3209544"/>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5"/>
          <p:cNvSpPr txBox="1"/>
          <p:nvPr/>
        </p:nvSpPr>
        <p:spPr>
          <a:xfrm>
            <a:off x="822960" y="3209544"/>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10/1/2026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6"/>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6"/>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6"/>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599" name="Google Shape;599;p46"/>
          <p:cNvSpPr/>
          <p:nvPr/>
        </p:nvSpPr>
        <p:spPr>
          <a:xfrm>
            <a:off x="2514600" y="502920"/>
            <a:ext cx="1572900" cy="347400"/>
          </a:xfrm>
          <a:prstGeom prst="roundRect">
            <a:avLst>
              <a:gd fmla="val 50000" name="adj"/>
            </a:avLst>
          </a:prstGeom>
          <a:solidFill>
            <a:srgbClr val="0A8FA0"/>
          </a:solidFill>
          <a:ln cap="flat" cmpd="sng" w="12700">
            <a:solidFill>
              <a:srgbClr val="0A8FA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46"/>
          <p:cNvSpPr txBox="1"/>
          <p:nvPr/>
        </p:nvSpPr>
        <p:spPr>
          <a:xfrm>
            <a:off x="2514600" y="502920"/>
            <a:ext cx="1572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COMPLIANCE</a:t>
            </a:r>
            <a:endParaRPr b="0" i="0" sz="1100" u="none" cap="none" strike="noStrike">
              <a:solidFill>
                <a:schemeClr val="dk1"/>
              </a:solidFill>
              <a:latin typeface="Arial"/>
              <a:ea typeface="Arial"/>
              <a:cs typeface="Arial"/>
              <a:sym typeface="Arial"/>
            </a:endParaRPr>
          </a:p>
        </p:txBody>
      </p:sp>
      <p:sp>
        <p:nvSpPr>
          <p:cNvPr id="601" name="Google Shape;601;p46"/>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CFPB: Mortgage Disclosures - RFI</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602" name="Google Shape;602;p46"/>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Consumer Financial Protection Bureau (CFPB) issued a Request for Information (RFI) to seek public comments on potential regulatory changes that may reduce regulatory burdens and help promote access to consumer mortgages.</a:t>
            </a:r>
            <a:endParaRPr b="0" i="0" sz="1700" u="none" cap="none" strike="noStrike">
              <a:solidFill>
                <a:schemeClr val="dk1"/>
              </a:solidFill>
              <a:latin typeface="Arial"/>
              <a:ea typeface="Arial"/>
              <a:cs typeface="Arial"/>
              <a:sym typeface="Arial"/>
            </a:endParaRPr>
          </a:p>
        </p:txBody>
      </p:sp>
      <p:sp>
        <p:nvSpPr>
          <p:cNvPr id="603" name="Google Shape;603;p46"/>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6"/>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8/10/2026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47"/>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47"/>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7"/>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613" name="Google Shape;613;p47"/>
          <p:cNvSpPr/>
          <p:nvPr/>
        </p:nvSpPr>
        <p:spPr>
          <a:xfrm>
            <a:off x="2514600" y="502920"/>
            <a:ext cx="1572900" cy="347400"/>
          </a:xfrm>
          <a:prstGeom prst="roundRect">
            <a:avLst>
              <a:gd fmla="val 50000" name="adj"/>
            </a:avLst>
          </a:prstGeom>
          <a:solidFill>
            <a:srgbClr val="0A8FA0"/>
          </a:solidFill>
          <a:ln cap="flat" cmpd="sng" w="12700">
            <a:solidFill>
              <a:srgbClr val="0A8FA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47"/>
          <p:cNvSpPr txBox="1"/>
          <p:nvPr/>
        </p:nvSpPr>
        <p:spPr>
          <a:xfrm>
            <a:off x="2514600" y="502920"/>
            <a:ext cx="1572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COMPLIANCE</a:t>
            </a:r>
            <a:endParaRPr b="0" i="0" sz="1100" u="none" cap="none" strike="noStrike">
              <a:solidFill>
                <a:schemeClr val="dk1"/>
              </a:solidFill>
              <a:latin typeface="Arial"/>
              <a:ea typeface="Arial"/>
              <a:cs typeface="Arial"/>
              <a:sym typeface="Arial"/>
            </a:endParaRPr>
          </a:p>
        </p:txBody>
      </p:sp>
      <p:sp>
        <p:nvSpPr>
          <p:cNvPr id="615" name="Google Shape;615;p47"/>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FFIEC: 2026 Census Data Products Updated</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616" name="Google Shape;616;p47"/>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Financial Institutions Examination Council (FFIEC) announced, via email, that updated 2026 Census Data Products are available. The Census Data Products help institutions collect, report, and analyze Home Mortgage Disclosure Act and Community Reinvestment Act data.</a:t>
            </a:r>
            <a:endParaRPr b="0" i="0" sz="1300" u="none" cap="none" strike="noStrike">
              <a:solidFill>
                <a:schemeClr val="dk1"/>
              </a:solidFill>
              <a:latin typeface="Arial"/>
              <a:ea typeface="Arial"/>
              <a:cs typeface="Arial"/>
              <a:sym typeface="Arial"/>
            </a:endParaRPr>
          </a:p>
        </p:txBody>
      </p:sp>
      <p:sp>
        <p:nvSpPr>
          <p:cNvPr id="617" name="Google Shape;617;p47"/>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7"/>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7/17/2026</a:t>
            </a:r>
            <a:endParaRPr b="0" i="0" sz="1200" u="none" cap="none" strike="noStrike">
              <a:solidFill>
                <a:schemeClr val="dk1"/>
              </a:solidFill>
              <a:latin typeface="Arial"/>
              <a:ea typeface="Arial"/>
              <a:cs typeface="Arial"/>
              <a:sym typeface="Arial"/>
            </a:endParaRPr>
          </a:p>
        </p:txBody>
      </p:sp>
      <p:sp>
        <p:nvSpPr>
          <p:cNvPr id="619" name="Google Shape;619;p47"/>
          <p:cNvSpPr txBox="1"/>
          <p:nvPr/>
        </p:nvSpPr>
        <p:spPr>
          <a:xfrm>
            <a:off x="640080" y="283464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Consumer Compliance Exam Manual - Updated 7/2026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620" name="Google Shape;620;p47"/>
          <p:cNvSpPr txBox="1"/>
          <p:nvPr/>
        </p:nvSpPr>
        <p:spPr>
          <a:xfrm>
            <a:off x="640080" y="3246120"/>
            <a:ext cx="108813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announced via email that it updated its Consumer Compliance Examination Manual.</a:t>
            </a:r>
            <a:endParaRPr b="0" i="0" sz="1300" u="none" cap="none" strike="noStrike">
              <a:solidFill>
                <a:schemeClr val="dk1"/>
              </a:solidFill>
              <a:latin typeface="Arial"/>
              <a:ea typeface="Arial"/>
              <a:cs typeface="Arial"/>
              <a:sym typeface="Arial"/>
            </a:endParaRPr>
          </a:p>
        </p:txBody>
      </p:sp>
      <p:sp>
        <p:nvSpPr>
          <p:cNvPr id="621" name="Google Shape;621;p47"/>
          <p:cNvSpPr/>
          <p:nvPr/>
        </p:nvSpPr>
        <p:spPr>
          <a:xfrm>
            <a:off x="640080" y="357530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7"/>
          <p:cNvSpPr txBox="1"/>
          <p:nvPr/>
        </p:nvSpPr>
        <p:spPr>
          <a:xfrm>
            <a:off x="822960" y="357530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7/24/2026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48"/>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8"/>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8"/>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631" name="Google Shape;631;p48"/>
          <p:cNvSpPr/>
          <p:nvPr/>
        </p:nvSpPr>
        <p:spPr>
          <a:xfrm>
            <a:off x="2514600" y="502920"/>
            <a:ext cx="1572900" cy="347400"/>
          </a:xfrm>
          <a:prstGeom prst="roundRect">
            <a:avLst>
              <a:gd fmla="val 50000" name="adj"/>
            </a:avLst>
          </a:prstGeom>
          <a:solidFill>
            <a:srgbClr val="0A8FA0"/>
          </a:solidFill>
          <a:ln cap="flat" cmpd="sng" w="12700">
            <a:solidFill>
              <a:srgbClr val="0A8FA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48"/>
          <p:cNvSpPr txBox="1"/>
          <p:nvPr/>
        </p:nvSpPr>
        <p:spPr>
          <a:xfrm>
            <a:off x="2514600" y="502920"/>
            <a:ext cx="1572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COMPLIANCE</a:t>
            </a:r>
            <a:endParaRPr b="0" i="0" sz="1100" u="none" cap="none" strike="noStrike">
              <a:solidFill>
                <a:schemeClr val="dk1"/>
              </a:solidFill>
              <a:latin typeface="Arial"/>
              <a:ea typeface="Arial"/>
              <a:cs typeface="Arial"/>
              <a:sym typeface="Arial"/>
            </a:endParaRPr>
          </a:p>
        </p:txBody>
      </p:sp>
      <p:sp>
        <p:nvSpPr>
          <p:cNvPr id="633" name="Google Shape;633;p48"/>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CFPB: Special Information Booklet</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634" name="Google Shape;634;p48"/>
          <p:cNvSpPr txBox="1"/>
          <p:nvPr/>
        </p:nvSpPr>
        <p:spPr>
          <a:xfrm>
            <a:off x="640080" y="1563624"/>
            <a:ext cx="108813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Consumer Financial Protection Bureau (CFPB) updated its Special Information Booklet.</a:t>
            </a:r>
            <a:endParaRPr b="0" i="0" sz="1300" u="none" cap="none" strike="noStrike">
              <a:solidFill>
                <a:schemeClr val="dk1"/>
              </a:solidFill>
              <a:latin typeface="Arial"/>
              <a:ea typeface="Arial"/>
              <a:cs typeface="Arial"/>
              <a:sym typeface="Arial"/>
            </a:endParaRPr>
          </a:p>
        </p:txBody>
      </p:sp>
      <p:sp>
        <p:nvSpPr>
          <p:cNvPr id="635" name="Google Shape;635;p48"/>
          <p:cNvSpPr/>
          <p:nvPr/>
        </p:nvSpPr>
        <p:spPr>
          <a:xfrm>
            <a:off x="640080" y="188366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8"/>
          <p:cNvSpPr txBox="1"/>
          <p:nvPr/>
        </p:nvSpPr>
        <p:spPr>
          <a:xfrm>
            <a:off x="822960" y="188366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Issued 7/31/2026</a:t>
            </a:r>
            <a:endParaRPr b="0" i="0" sz="1200" u="none" cap="none" strike="noStrike">
              <a:solidFill>
                <a:schemeClr val="dk1"/>
              </a:solidFill>
              <a:latin typeface="Arial"/>
              <a:ea typeface="Arial"/>
              <a:cs typeface="Arial"/>
              <a:sym typeface="Arial"/>
            </a:endParaRPr>
          </a:p>
        </p:txBody>
      </p:sp>
      <p:sp>
        <p:nvSpPr>
          <p:cNvPr id="637" name="Google Shape;637;p48"/>
          <p:cNvSpPr txBox="1"/>
          <p:nvPr/>
        </p:nvSpPr>
        <p:spPr>
          <a:xfrm>
            <a:off x="640080" y="2633472"/>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FTC: Disparate Impact Policy Statement</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638" name="Google Shape;638;p48"/>
          <p:cNvSpPr txBox="1"/>
          <p:nvPr/>
        </p:nvSpPr>
        <p:spPr>
          <a:xfrm>
            <a:off x="640080" y="3054096"/>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Trade Commission (FTC) issued a Policy Statement to clarify that it will no longer pursue anti-discrimination claims under Section 5 of the FTC Act or disparate-impact claims at all in any context.</a:t>
            </a:r>
            <a:endParaRPr b="0" i="0" sz="1300" u="none" cap="none" strike="noStrike">
              <a:solidFill>
                <a:schemeClr val="dk1"/>
              </a:solidFill>
              <a:latin typeface="Arial"/>
              <a:ea typeface="Arial"/>
              <a:cs typeface="Arial"/>
              <a:sym typeface="Arial"/>
            </a:endParaRPr>
          </a:p>
        </p:txBody>
      </p:sp>
      <p:sp>
        <p:nvSpPr>
          <p:cNvPr id="639" name="Google Shape;639;p48"/>
          <p:cNvSpPr/>
          <p:nvPr/>
        </p:nvSpPr>
        <p:spPr>
          <a:xfrm>
            <a:off x="640080" y="357530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8"/>
          <p:cNvSpPr txBox="1"/>
          <p:nvPr/>
        </p:nvSpPr>
        <p:spPr>
          <a:xfrm>
            <a:off x="822960" y="357530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8/7/2026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49"/>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49"/>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9"/>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649" name="Google Shape;649;p49"/>
          <p:cNvSpPr/>
          <p:nvPr/>
        </p:nvSpPr>
        <p:spPr>
          <a:xfrm>
            <a:off x="2514600" y="502920"/>
            <a:ext cx="1572900" cy="347400"/>
          </a:xfrm>
          <a:prstGeom prst="roundRect">
            <a:avLst>
              <a:gd fmla="val 50000" name="adj"/>
            </a:avLst>
          </a:prstGeom>
          <a:solidFill>
            <a:srgbClr val="0A8FA0"/>
          </a:solidFill>
          <a:ln cap="flat" cmpd="sng" w="12700">
            <a:solidFill>
              <a:srgbClr val="0A8FA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49"/>
          <p:cNvSpPr txBox="1"/>
          <p:nvPr/>
        </p:nvSpPr>
        <p:spPr>
          <a:xfrm>
            <a:off x="2514600" y="502920"/>
            <a:ext cx="1572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COMPLIANCE</a:t>
            </a:r>
            <a:endParaRPr b="0" i="0" sz="1100" u="none" cap="none" strike="noStrike">
              <a:solidFill>
                <a:schemeClr val="dk1"/>
              </a:solidFill>
              <a:latin typeface="Arial"/>
              <a:ea typeface="Arial"/>
              <a:cs typeface="Arial"/>
              <a:sym typeface="Arial"/>
            </a:endParaRPr>
          </a:p>
        </p:txBody>
      </p:sp>
      <p:sp>
        <p:nvSpPr>
          <p:cNvPr id="651" name="Google Shape;651;p49"/>
          <p:cNvSpPr txBox="1"/>
          <p:nvPr/>
        </p:nvSpPr>
        <p:spPr>
          <a:xfrm>
            <a:off x="640080" y="1143000"/>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Interagency: ECOA/Regulation B Interagency Statement - Rescinded</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652" name="Google Shape;652;p49"/>
          <p:cNvSpPr txBox="1"/>
          <p:nvPr/>
        </p:nvSpPr>
        <p:spPr>
          <a:xfrm>
            <a:off x="640080" y="1687053"/>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the National Credit Union Administration, the Office of the Comptroller of the Currency, the Consumer Financial Protection Bureau, and 3 other Federal agencies (collectively: the Agencies) issued a Notice to rescind the Interagency Statement on Special Purpose Credit Programs Under the Equal Credit Opportunity Act and Regulation B issued February 22, 2022.</a:t>
            </a:r>
            <a:endParaRPr b="0" i="0" sz="1300" u="none" cap="none" strike="noStrike">
              <a:solidFill>
                <a:schemeClr val="dk1"/>
              </a:solidFill>
              <a:latin typeface="Arial"/>
              <a:ea typeface="Arial"/>
              <a:cs typeface="Arial"/>
              <a:sym typeface="Arial"/>
            </a:endParaRPr>
          </a:p>
        </p:txBody>
      </p:sp>
      <p:sp>
        <p:nvSpPr>
          <p:cNvPr id="653" name="Google Shape;653;p49"/>
          <p:cNvSpPr/>
          <p:nvPr/>
        </p:nvSpPr>
        <p:spPr>
          <a:xfrm>
            <a:off x="640080" y="2409429"/>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9"/>
          <p:cNvSpPr txBox="1"/>
          <p:nvPr/>
        </p:nvSpPr>
        <p:spPr>
          <a:xfrm>
            <a:off x="822960" y="2409429"/>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8/25/2026</a:t>
            </a:r>
            <a:endParaRPr b="0" i="0" sz="1200" u="none" cap="none" strike="noStrike">
              <a:solidFill>
                <a:schemeClr val="dk1"/>
              </a:solidFill>
              <a:latin typeface="Arial"/>
              <a:ea typeface="Arial"/>
              <a:cs typeface="Arial"/>
              <a:sym typeface="Arial"/>
            </a:endParaRPr>
          </a:p>
        </p:txBody>
      </p:sp>
      <p:sp>
        <p:nvSpPr>
          <p:cNvPr id="655" name="Google Shape;655;p49"/>
          <p:cNvSpPr txBox="1"/>
          <p:nvPr/>
        </p:nvSpPr>
        <p:spPr>
          <a:xfrm>
            <a:off x="640080" y="3159237"/>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Consumer Compliance Exam Manual - Updated 8/2026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656" name="Google Shape;656;p49"/>
          <p:cNvSpPr txBox="1"/>
          <p:nvPr/>
        </p:nvSpPr>
        <p:spPr>
          <a:xfrm>
            <a:off x="640080" y="3579861"/>
            <a:ext cx="108813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announced via email that it updated its Consumer Compliance Examination Manual.</a:t>
            </a:r>
            <a:endParaRPr b="0" i="0" sz="1300" u="none" cap="none" strike="noStrike">
              <a:solidFill>
                <a:schemeClr val="dk1"/>
              </a:solidFill>
              <a:latin typeface="Arial"/>
              <a:ea typeface="Arial"/>
              <a:cs typeface="Arial"/>
              <a:sym typeface="Arial"/>
            </a:endParaRPr>
          </a:p>
        </p:txBody>
      </p:sp>
      <p:sp>
        <p:nvSpPr>
          <p:cNvPr id="657" name="Google Shape;657;p49"/>
          <p:cNvSpPr/>
          <p:nvPr/>
        </p:nvSpPr>
        <p:spPr>
          <a:xfrm>
            <a:off x="640080" y="3899901"/>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49"/>
          <p:cNvSpPr txBox="1"/>
          <p:nvPr/>
        </p:nvSpPr>
        <p:spPr>
          <a:xfrm>
            <a:off x="822960" y="3899901"/>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8/27/2026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50"/>
          <p:cNvSpPr txBox="1"/>
          <p:nvPr/>
        </p:nvSpPr>
        <p:spPr>
          <a:xfrm>
            <a:off x="640080" y="457200"/>
            <a:ext cx="91440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400"/>
              <a:buFont typeface="Poppins"/>
              <a:buNone/>
            </a:pPr>
            <a:r>
              <a:rPr b="1" i="0" lang="en-US" sz="2400" u="none" cap="none" strike="noStrike">
                <a:solidFill>
                  <a:srgbClr val="001949"/>
                </a:solidFill>
                <a:latin typeface="Poppins"/>
                <a:ea typeface="Poppins"/>
                <a:cs typeface="Poppins"/>
                <a:sym typeface="Poppins"/>
              </a:rPr>
              <a:t>RegAdvisor Pro Update</a:t>
            </a:r>
            <a:endParaRPr b="0" i="0" sz="2400" u="none" cap="none" strike="noStrike">
              <a:solidFill>
                <a:schemeClr val="dk1"/>
              </a:solidFill>
              <a:latin typeface="Arial"/>
              <a:ea typeface="Arial"/>
              <a:cs typeface="Arial"/>
              <a:sym typeface="Arial"/>
            </a:endParaRPr>
          </a:p>
        </p:txBody>
      </p:sp>
      <p:sp>
        <p:nvSpPr>
          <p:cNvPr id="665" name="Google Shape;665;p50"/>
          <p:cNvSpPr txBox="1"/>
          <p:nvPr/>
        </p:nvSpPr>
        <p:spPr>
          <a:xfrm>
            <a:off x="640080" y="960120"/>
            <a:ext cx="9875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400"/>
              <a:buFont typeface="Arial"/>
              <a:buNone/>
            </a:pPr>
            <a:r>
              <a:rPr b="0" i="1" lang="en-US" sz="1400" u="none" cap="none" strike="noStrike">
                <a:solidFill>
                  <a:srgbClr val="5B6B82"/>
                </a:solidFill>
                <a:latin typeface="Arial"/>
                <a:ea typeface="Arial"/>
                <a:cs typeface="Arial"/>
                <a:sym typeface="Arial"/>
              </a:rPr>
              <a:t>Related RegControls &amp; Support Center Articles - Compliance</a:t>
            </a:r>
            <a:endParaRPr b="0" i="0" sz="1400" u="none" cap="none" strike="noStrike">
              <a:solidFill>
                <a:schemeClr val="dk1"/>
              </a:solidFill>
              <a:latin typeface="Arial"/>
              <a:ea typeface="Arial"/>
              <a:cs typeface="Arial"/>
              <a:sym typeface="Arial"/>
            </a:endParaRPr>
          </a:p>
        </p:txBody>
      </p:sp>
      <p:graphicFrame>
        <p:nvGraphicFramePr>
          <p:cNvPr id="666" name="Google Shape;666;p50"/>
          <p:cNvGraphicFramePr/>
          <p:nvPr/>
        </p:nvGraphicFramePr>
        <p:xfrm>
          <a:off x="640080" y="1600200"/>
          <a:ext cx="3000000" cy="3000000"/>
        </p:xfrm>
        <a:graphic>
          <a:graphicData uri="http://schemas.openxmlformats.org/drawingml/2006/table">
            <a:tbl>
              <a:tblPr>
                <a:noFill/>
                <a:tableStyleId>{A6CDF235-23D1-435C-939A-43F4E9188839}</a:tableStyleId>
              </a:tblPr>
              <a:tblGrid>
                <a:gridCol w="5760725"/>
                <a:gridCol w="5120650"/>
              </a:tblGrid>
              <a:tr h="365750">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Issuance</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RegControls / Support Center Articles</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r>
              <a:tr h="558650">
                <a:tc>
                  <a:txBody>
                    <a:bodyPr/>
                    <a:lstStyle/>
                    <a:p>
                      <a:pPr indent="-304800" lvl="0" marL="457200" marR="0" rtl="0" algn="l">
                        <a:spcBef>
                          <a:spcPts val="0"/>
                        </a:spcBef>
                        <a:spcAft>
                          <a:spcPts val="0"/>
                        </a:spcAft>
                        <a:buClr>
                          <a:srgbClr val="142033"/>
                        </a:buClr>
                        <a:buSzPts val="1200"/>
                        <a:buChar char="●"/>
                      </a:pPr>
                      <a:r>
                        <a:rPr lang="en-US" sz="1200" u="sng" cap="none" strike="noStrike">
                          <a:solidFill>
                            <a:schemeClr val="hlink"/>
                          </a:solidFill>
                          <a:latin typeface="Arial"/>
                          <a:ea typeface="Arial"/>
                          <a:cs typeface="Arial"/>
                          <a:sym typeface="Arial"/>
                          <a:hlinkClick r:id="rId3"/>
                        </a:rPr>
                        <a:t>FTC: Disparate Impact Policy Statement</a:t>
                      </a:r>
                      <a:endParaRPr sz="1200"/>
                    </a:p>
                    <a:p>
                      <a:pPr indent="-304800" lvl="0" marL="457200" rtl="0" algn="l">
                        <a:spcBef>
                          <a:spcPts val="0"/>
                        </a:spcBef>
                        <a:spcAft>
                          <a:spcPts val="0"/>
                        </a:spcAft>
                        <a:buClr>
                          <a:srgbClr val="142033"/>
                        </a:buClr>
                        <a:buSzPts val="1200"/>
                        <a:buChar char="●"/>
                      </a:pPr>
                      <a:r>
                        <a:rPr lang="en-US" sz="1200" u="sng">
                          <a:solidFill>
                            <a:schemeClr val="hlink"/>
                          </a:solidFill>
                          <a:hlinkClick r:id="rId4"/>
                        </a:rPr>
                        <a:t>Interagency: ECOA/Regulation B Interagency Statement - Rescinded</a:t>
                      </a:r>
                      <a:endParaRPr sz="1200"/>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0" lvl="0" marL="0" marR="0" rtl="0" algn="l">
                        <a:spcBef>
                          <a:spcPts val="0"/>
                        </a:spcBef>
                        <a:spcAft>
                          <a:spcPts val="0"/>
                        </a:spcAft>
                        <a:buNone/>
                      </a:pPr>
                      <a:r>
                        <a:rPr lang="en-US" sz="1200" u="none" cap="none" strike="noStrike">
                          <a:solidFill>
                            <a:srgbClr val="142033"/>
                          </a:solidFill>
                          <a:latin typeface="Arial"/>
                          <a:ea typeface="Arial"/>
                          <a:cs typeface="Arial"/>
                          <a:sym typeface="Arial"/>
                        </a:rPr>
                        <a:t>Assess Fair Lending Risk</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bl>
          </a:graphicData>
        </a:graphic>
      </p:graphicFrame>
      <p:sp>
        <p:nvSpPr>
          <p:cNvPr id="667" name="Google Shape;667;p50"/>
          <p:cNvSpPr txBox="1"/>
          <p:nvPr/>
        </p:nvSpPr>
        <p:spPr>
          <a:xfrm>
            <a:off x="640080" y="2777038"/>
            <a:ext cx="1088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B82"/>
              </a:buClr>
              <a:buSzPts val="1400"/>
              <a:buFont typeface="Arial"/>
              <a:buNone/>
            </a:pPr>
            <a:r>
              <a:rPr i="1" lang="en-US">
                <a:solidFill>
                  <a:srgbClr val="5B6B82"/>
                </a:solidFill>
              </a:rPr>
              <a:t>RegAdvisor Alert and Support Center article links are provided for client reference.</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51"/>
          <p:cNvSpPr/>
          <p:nvPr/>
        </p:nvSpPr>
        <p:spPr>
          <a:xfrm>
            <a:off x="-1371600" y="4114800"/>
            <a:ext cx="4572000" cy="4572000"/>
          </a:xfrm>
          <a:prstGeom prst="ellipse">
            <a:avLst/>
          </a:prstGeom>
          <a:solidFill>
            <a:srgbClr val="042450"/>
          </a:solidFill>
          <a:ln cap="flat" cmpd="sng" w="12700">
            <a:solidFill>
              <a:srgbClr val="0424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1"/>
          <p:cNvSpPr txBox="1"/>
          <p:nvPr/>
        </p:nvSpPr>
        <p:spPr>
          <a:xfrm>
            <a:off x="822960" y="2651760"/>
            <a:ext cx="9144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BFDC"/>
              </a:buClr>
              <a:buSzPts val="1400"/>
              <a:buFont typeface="Arial"/>
              <a:buNone/>
            </a:pPr>
            <a:r>
              <a:rPr b="1" i="0" lang="en-US" sz="1400" u="none" cap="none" strike="noStrike">
                <a:solidFill>
                  <a:srgbClr val="0ABFDC"/>
                </a:solidFill>
                <a:latin typeface="Arial"/>
                <a:ea typeface="Arial"/>
                <a:cs typeface="Arial"/>
                <a:sym typeface="Arial"/>
              </a:rPr>
              <a:t>REGADVISOR PRO UPDATE</a:t>
            </a:r>
            <a:endParaRPr b="0" i="0" sz="1400" u="none" cap="none" strike="noStrike">
              <a:solidFill>
                <a:schemeClr val="dk1"/>
              </a:solidFill>
              <a:latin typeface="Arial"/>
              <a:ea typeface="Arial"/>
              <a:cs typeface="Arial"/>
              <a:sym typeface="Arial"/>
            </a:endParaRPr>
          </a:p>
        </p:txBody>
      </p:sp>
      <p:sp>
        <p:nvSpPr>
          <p:cNvPr id="675" name="Google Shape;675;p51"/>
          <p:cNvSpPr txBox="1"/>
          <p:nvPr/>
        </p:nvSpPr>
        <p:spPr>
          <a:xfrm>
            <a:off x="777240" y="2971800"/>
            <a:ext cx="91440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600"/>
              <a:buFont typeface="Poppins"/>
              <a:buNone/>
            </a:pPr>
            <a:r>
              <a:rPr b="1" i="0" lang="en-US" sz="5600" u="none" cap="none" strike="noStrike">
                <a:solidFill>
                  <a:srgbClr val="FFFFFF"/>
                </a:solidFill>
                <a:latin typeface="Poppins"/>
                <a:ea typeface="Poppins"/>
                <a:cs typeface="Poppins"/>
                <a:sym typeface="Poppins"/>
              </a:rPr>
              <a:t>IT</a:t>
            </a:r>
            <a:endParaRPr b="0" i="0" sz="5600" u="none" cap="none" strike="noStrike">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52"/>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52"/>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684" name="Google Shape;684;p52"/>
          <p:cNvSpPr/>
          <p:nvPr/>
        </p:nvSpPr>
        <p:spPr>
          <a:xfrm>
            <a:off x="2514600" y="502920"/>
            <a:ext cx="1005900" cy="347400"/>
          </a:xfrm>
          <a:prstGeom prst="roundRect">
            <a:avLst>
              <a:gd fmla="val 50000" name="adj"/>
            </a:avLst>
          </a:prstGeom>
          <a:solidFill>
            <a:srgbClr val="3D5A80"/>
          </a:solidFill>
          <a:ln cap="flat" cmpd="sng" w="12700">
            <a:solidFill>
              <a:srgbClr val="3D5A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52"/>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IT</a:t>
            </a:r>
            <a:endParaRPr b="0" i="0" sz="1100" u="none" cap="none" strike="noStrike">
              <a:solidFill>
                <a:schemeClr val="dk1"/>
              </a:solidFill>
              <a:latin typeface="Arial"/>
              <a:ea typeface="Arial"/>
              <a:cs typeface="Arial"/>
              <a:sym typeface="Arial"/>
            </a:endParaRPr>
          </a:p>
        </p:txBody>
      </p:sp>
      <p:sp>
        <p:nvSpPr>
          <p:cNvPr id="686" name="Google Shape;686;p52"/>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FTC: AI Accuracy Suppression Policy Statement</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687" name="Google Shape;687;p52"/>
          <p:cNvSpPr txBox="1"/>
          <p:nvPr/>
        </p:nvSpPr>
        <p:spPr>
          <a:xfrm>
            <a:off x="640080" y="1773913"/>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Trade Commission (FTC) issued a Proposed Policy Statement and Request for Comments regarding whether section 5 of the FTC Act, which prohibits deceptive acts or practices, would apply to companies that market AI systems.</a:t>
            </a:r>
            <a:endParaRPr b="0" i="0" sz="1700" u="none" cap="none" strike="noStrike">
              <a:solidFill>
                <a:schemeClr val="dk1"/>
              </a:solidFill>
              <a:latin typeface="Arial"/>
              <a:ea typeface="Arial"/>
              <a:cs typeface="Arial"/>
              <a:sym typeface="Arial"/>
            </a:endParaRPr>
          </a:p>
        </p:txBody>
      </p:sp>
      <p:sp>
        <p:nvSpPr>
          <p:cNvPr id="688" name="Google Shape;688;p52"/>
          <p:cNvSpPr/>
          <p:nvPr/>
        </p:nvSpPr>
        <p:spPr>
          <a:xfrm>
            <a:off x="640080" y="2825474"/>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52"/>
          <p:cNvSpPr txBox="1"/>
          <p:nvPr/>
        </p:nvSpPr>
        <p:spPr>
          <a:xfrm>
            <a:off x="822960" y="2825474"/>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7/31/2026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53"/>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53"/>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53"/>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698" name="Google Shape;698;p53"/>
          <p:cNvSpPr/>
          <p:nvPr/>
        </p:nvSpPr>
        <p:spPr>
          <a:xfrm>
            <a:off x="2514600" y="502920"/>
            <a:ext cx="1005900" cy="347400"/>
          </a:xfrm>
          <a:prstGeom prst="roundRect">
            <a:avLst>
              <a:gd fmla="val 50000" name="adj"/>
            </a:avLst>
          </a:prstGeom>
          <a:solidFill>
            <a:srgbClr val="3D5A80"/>
          </a:solidFill>
          <a:ln cap="flat" cmpd="sng" w="12700">
            <a:solidFill>
              <a:srgbClr val="3D5A8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3"/>
          <p:cNvSpPr txBox="1"/>
          <p:nvPr/>
        </p:nvSpPr>
        <p:spPr>
          <a:xfrm>
            <a:off x="2514600" y="502920"/>
            <a:ext cx="1005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IT</a:t>
            </a:r>
            <a:endParaRPr b="0" i="0" sz="1100" u="none" cap="none" strike="noStrike">
              <a:solidFill>
                <a:schemeClr val="dk1"/>
              </a:solidFill>
              <a:latin typeface="Arial"/>
              <a:ea typeface="Arial"/>
              <a:cs typeface="Arial"/>
              <a:sym typeface="Arial"/>
            </a:endParaRPr>
          </a:p>
        </p:txBody>
      </p:sp>
      <p:sp>
        <p:nvSpPr>
          <p:cNvPr id="700" name="Google Shape;700;p53"/>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Agencies: Handling Highly Sensitive Information</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701" name="Google Shape;701;p53"/>
          <p:cNvSpPr txBox="1"/>
          <p:nvPr/>
        </p:nvSpPr>
        <p:spPr>
          <a:xfrm>
            <a:off x="640080" y="1563624"/>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the Board of Governors of the Federal Reserve System, and the Office of the Comptroller of the Currency (collectively: Agencies) issued a Joint Statement regarding their handling of highly sensitive information during examinations. The Joint Statement does not establish new requirements or expectations for institutions.</a:t>
            </a:r>
            <a:endParaRPr b="0" i="0" sz="1300" u="none" cap="none" strike="noStrike">
              <a:solidFill>
                <a:schemeClr val="dk1"/>
              </a:solidFill>
              <a:latin typeface="Arial"/>
              <a:ea typeface="Arial"/>
              <a:cs typeface="Arial"/>
              <a:sym typeface="Arial"/>
            </a:endParaRPr>
          </a:p>
        </p:txBody>
      </p:sp>
      <p:sp>
        <p:nvSpPr>
          <p:cNvPr id="702" name="Google Shape;702;p53"/>
          <p:cNvSpPr/>
          <p:nvPr/>
        </p:nvSpPr>
        <p:spPr>
          <a:xfrm>
            <a:off x="640080" y="2286000"/>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53"/>
          <p:cNvSpPr txBox="1"/>
          <p:nvPr/>
        </p:nvSpPr>
        <p:spPr>
          <a:xfrm>
            <a:off x="822960" y="2286000"/>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7/16/2026</a:t>
            </a:r>
            <a:endParaRPr b="0" i="0" sz="1200" u="none" cap="none" strike="noStrike">
              <a:solidFill>
                <a:schemeClr val="dk1"/>
              </a:solidFill>
              <a:latin typeface="Arial"/>
              <a:ea typeface="Arial"/>
              <a:cs typeface="Arial"/>
              <a:sym typeface="Arial"/>
            </a:endParaRPr>
          </a:p>
        </p:txBody>
      </p:sp>
      <p:sp>
        <p:nvSpPr>
          <p:cNvPr id="704" name="Google Shape;704;p53"/>
          <p:cNvSpPr txBox="1"/>
          <p:nvPr/>
        </p:nvSpPr>
        <p:spPr>
          <a:xfrm>
            <a:off x="640080" y="3035808"/>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OCC: Cybersecurity Supervision Work Program - Updated</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705" name="Google Shape;705;p53"/>
          <p:cNvSpPr txBox="1"/>
          <p:nvPr/>
        </p:nvSpPr>
        <p:spPr>
          <a:xfrm>
            <a:off x="640080" y="3447288"/>
            <a:ext cx="10881300" cy="79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Office of the Comptroller of the Currency (OCC) issued OCC Bulletin 2026-48 to announce that it recently updated the structure and references of its Cybersecurity Supervision Work Program (CSW) used by examiners to assess a bank's cybersecurity preparedness. The CSW does not establish new regulatory expectations, and banks are not required or expected to use the CSW, but may choose to in conjunction with other cybersecurity tools and frameworks.</a:t>
            </a:r>
            <a:endParaRPr b="0" i="0" sz="1300" u="none" cap="none" strike="noStrike">
              <a:solidFill>
                <a:schemeClr val="dk1"/>
              </a:solidFill>
              <a:latin typeface="Arial"/>
              <a:ea typeface="Arial"/>
              <a:cs typeface="Arial"/>
              <a:sym typeface="Arial"/>
            </a:endParaRPr>
          </a:p>
        </p:txBody>
      </p:sp>
      <p:sp>
        <p:nvSpPr>
          <p:cNvPr id="706" name="Google Shape;706;p53"/>
          <p:cNvSpPr/>
          <p:nvPr/>
        </p:nvSpPr>
        <p:spPr>
          <a:xfrm>
            <a:off x="640080" y="4370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3"/>
          <p:cNvSpPr txBox="1"/>
          <p:nvPr/>
        </p:nvSpPr>
        <p:spPr>
          <a:xfrm>
            <a:off x="822960" y="4370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9/21/2026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54"/>
          <p:cNvSpPr/>
          <p:nvPr/>
        </p:nvSpPr>
        <p:spPr>
          <a:xfrm>
            <a:off x="-1371600" y="4114800"/>
            <a:ext cx="4572000" cy="4572000"/>
          </a:xfrm>
          <a:prstGeom prst="ellipse">
            <a:avLst/>
          </a:prstGeom>
          <a:solidFill>
            <a:srgbClr val="042450"/>
          </a:solidFill>
          <a:ln cap="flat" cmpd="sng" w="12700">
            <a:solidFill>
              <a:srgbClr val="0424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54"/>
          <p:cNvSpPr txBox="1"/>
          <p:nvPr/>
        </p:nvSpPr>
        <p:spPr>
          <a:xfrm>
            <a:off x="822960" y="2651760"/>
            <a:ext cx="9144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BFDC"/>
              </a:buClr>
              <a:buSzPts val="1400"/>
              <a:buFont typeface="Arial"/>
              <a:buNone/>
            </a:pPr>
            <a:r>
              <a:rPr b="1" i="0" lang="en-US" sz="1400" u="none" cap="none" strike="noStrike">
                <a:solidFill>
                  <a:srgbClr val="0ABFDC"/>
                </a:solidFill>
                <a:latin typeface="Arial"/>
                <a:ea typeface="Arial"/>
                <a:cs typeface="Arial"/>
                <a:sym typeface="Arial"/>
              </a:rPr>
              <a:t>REGADVISOR PRO UPDATE</a:t>
            </a:r>
            <a:endParaRPr b="0" i="0" sz="1400" u="none" cap="none" strike="noStrike">
              <a:solidFill>
                <a:schemeClr val="dk1"/>
              </a:solidFill>
              <a:latin typeface="Arial"/>
              <a:ea typeface="Arial"/>
              <a:cs typeface="Arial"/>
              <a:sym typeface="Arial"/>
            </a:endParaRPr>
          </a:p>
        </p:txBody>
      </p:sp>
      <p:sp>
        <p:nvSpPr>
          <p:cNvPr id="715" name="Google Shape;715;p54"/>
          <p:cNvSpPr txBox="1"/>
          <p:nvPr/>
        </p:nvSpPr>
        <p:spPr>
          <a:xfrm>
            <a:off x="777240" y="2971800"/>
            <a:ext cx="91440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600"/>
              <a:buFont typeface="Poppins"/>
              <a:buNone/>
            </a:pPr>
            <a:r>
              <a:rPr b="1" i="0" lang="en-US" sz="5600" u="none" cap="none" strike="noStrike">
                <a:solidFill>
                  <a:srgbClr val="FFFFFF"/>
                </a:solidFill>
                <a:latin typeface="Poppins"/>
                <a:ea typeface="Poppins"/>
                <a:cs typeface="Poppins"/>
                <a:sym typeface="Poppins"/>
              </a:rPr>
              <a:t>Safety &amp; Soundness</a:t>
            </a:r>
            <a:endParaRPr b="0" i="0" sz="5600" u="none" cap="none" strike="noStrike">
              <a:solidFill>
                <a:schemeClr val="dk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55"/>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55"/>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55"/>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724" name="Google Shape;724;p55"/>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5"/>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726" name="Google Shape;726;p55"/>
          <p:cNvSpPr txBox="1"/>
          <p:nvPr/>
        </p:nvSpPr>
        <p:spPr>
          <a:xfrm>
            <a:off x="640080" y="1143000"/>
            <a:ext cx="10881300" cy="80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100"/>
              <a:buFont typeface="Poppins"/>
              <a:buNone/>
            </a:pPr>
            <a:r>
              <a:rPr b="1" i="0" lang="en-US" sz="2100" u="sng" cap="none" strike="noStrike">
                <a:solidFill>
                  <a:schemeClr val="hlink"/>
                </a:solidFill>
                <a:latin typeface="Poppins"/>
                <a:ea typeface="Poppins"/>
                <a:cs typeface="Poppins"/>
                <a:sym typeface="Poppins"/>
                <a:hlinkClick r:id="rId3"/>
              </a:rPr>
              <a:t>2026 Housing Act: FDIC-Insured Bank Custodial and Brokered Accounts</a:t>
            </a:r>
            <a:r>
              <a:rPr b="0" i="0" lang="en-US" sz="2100" u="none" cap="none" strike="noStrike">
                <a:solidFill>
                  <a:srgbClr val="5B6B82"/>
                </a:solidFill>
                <a:latin typeface="Poppins"/>
                <a:ea typeface="Poppins"/>
                <a:cs typeface="Poppins"/>
                <a:sym typeface="Poppins"/>
              </a:rPr>
              <a:t> - </a:t>
            </a:r>
            <a:r>
              <a:rPr b="0" i="0" lang="en-US" sz="2100" u="sng" cap="none" strike="noStrike">
                <a:solidFill>
                  <a:schemeClr val="hlink"/>
                </a:solidFill>
                <a:latin typeface="Poppins"/>
                <a:ea typeface="Poppins"/>
                <a:cs typeface="Poppins"/>
                <a:sym typeface="Poppins"/>
                <a:hlinkClick r:id="rId4"/>
              </a:rPr>
              <a:t>RegAdvisor Alert</a:t>
            </a:r>
            <a:endParaRPr b="0" i="0" sz="2100" u="none" cap="none" strike="noStrike">
              <a:solidFill>
                <a:schemeClr val="dk1"/>
              </a:solidFill>
              <a:latin typeface="Arial"/>
              <a:ea typeface="Arial"/>
              <a:cs typeface="Arial"/>
              <a:sym typeface="Arial"/>
            </a:endParaRPr>
          </a:p>
        </p:txBody>
      </p:sp>
      <p:sp>
        <p:nvSpPr>
          <p:cNvPr id="727" name="Google Shape;727;p55"/>
          <p:cNvSpPr txBox="1"/>
          <p:nvPr/>
        </p:nvSpPr>
        <p:spPr>
          <a:xfrm>
            <a:off x="640080" y="2176272"/>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21st Century Road to Housing Act (2026 Housing Act), which became law on July 11, 2026, amended the Federal Deposit Insurance Act, creating a custodial deposit exception from the brokered deposits category for certain community banks and revising the existing thresholds for when reciprocal deposits are considered brokered.</a:t>
            </a:r>
            <a:endParaRPr b="0" i="0" sz="1700" u="none" cap="none" strike="noStrike">
              <a:solidFill>
                <a:schemeClr val="dk1"/>
              </a:solidFill>
              <a:latin typeface="Arial"/>
              <a:ea typeface="Arial"/>
              <a:cs typeface="Arial"/>
              <a:sym typeface="Arial"/>
            </a:endParaRPr>
          </a:p>
        </p:txBody>
      </p:sp>
      <p:sp>
        <p:nvSpPr>
          <p:cNvPr id="728" name="Google Shape;728;p55"/>
          <p:cNvSpPr/>
          <p:nvPr/>
        </p:nvSpPr>
        <p:spPr>
          <a:xfrm>
            <a:off x="640080" y="3483864"/>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55"/>
          <p:cNvSpPr txBox="1"/>
          <p:nvPr/>
        </p:nvSpPr>
        <p:spPr>
          <a:xfrm>
            <a:off x="822960" y="3483864"/>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7/11/2026</a:t>
            </a:r>
            <a:endParaRPr b="0" i="0" sz="1400" u="none" cap="none" strike="noStrike">
              <a:solidFill>
                <a:schemeClr val="dk1"/>
              </a:solidFill>
              <a:latin typeface="Arial"/>
              <a:ea typeface="Arial"/>
              <a:cs typeface="Arial"/>
              <a:sym typeface="Arial"/>
            </a:endParaRPr>
          </a:p>
        </p:txBody>
      </p:sp>
      <p:sp>
        <p:nvSpPr>
          <p:cNvPr id="730" name="Google Shape;730;p55"/>
          <p:cNvSpPr/>
          <p:nvPr/>
        </p:nvSpPr>
        <p:spPr>
          <a:xfrm>
            <a:off x="640080" y="4050792"/>
            <a:ext cx="3310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55"/>
          <p:cNvSpPr txBox="1"/>
          <p:nvPr/>
        </p:nvSpPr>
        <p:spPr>
          <a:xfrm>
            <a:off x="822960" y="4050792"/>
            <a:ext cx="3035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7/11/2026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56"/>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56"/>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56"/>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740" name="Google Shape;740;p56"/>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56"/>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742" name="Google Shape;742;p56"/>
          <p:cNvSpPr txBox="1"/>
          <p:nvPr/>
        </p:nvSpPr>
        <p:spPr>
          <a:xfrm>
            <a:off x="640080" y="1143000"/>
            <a:ext cx="10881300" cy="75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000"/>
              <a:buFont typeface="Poppins"/>
              <a:buNone/>
            </a:pPr>
            <a:r>
              <a:rPr b="1" i="0" lang="en-US" sz="2000" u="sng" cap="none" strike="noStrike">
                <a:solidFill>
                  <a:schemeClr val="hlink"/>
                </a:solidFill>
                <a:latin typeface="Poppins"/>
                <a:ea typeface="Poppins"/>
                <a:cs typeface="Poppins"/>
                <a:sym typeface="Poppins"/>
                <a:hlinkClick r:id="rId3"/>
              </a:rPr>
              <a:t>FCA: Loan Performance Categories and Financial Reporting - Effective Date</a:t>
            </a:r>
            <a:r>
              <a:rPr b="0" i="0" lang="en-US" sz="2000" u="none" cap="none" strike="noStrike">
                <a:solidFill>
                  <a:srgbClr val="5B6B82"/>
                </a:solidFill>
                <a:latin typeface="Poppins"/>
                <a:ea typeface="Poppins"/>
                <a:cs typeface="Poppins"/>
                <a:sym typeface="Poppins"/>
              </a:rPr>
              <a:t> - </a:t>
            </a:r>
            <a:r>
              <a:rPr b="0" i="0" lang="en-US" sz="2000" u="sng" cap="none" strike="noStrike">
                <a:solidFill>
                  <a:schemeClr val="hlink"/>
                </a:solidFill>
                <a:latin typeface="Poppins"/>
                <a:ea typeface="Poppins"/>
                <a:cs typeface="Poppins"/>
                <a:sym typeface="Poppins"/>
                <a:hlinkClick r:id="rId4"/>
              </a:rPr>
              <a:t>RegAdvisor Alert</a:t>
            </a:r>
            <a:endParaRPr b="0" i="0" sz="2000" u="none" cap="none" strike="noStrike">
              <a:solidFill>
                <a:schemeClr val="dk1"/>
              </a:solidFill>
              <a:latin typeface="Arial"/>
              <a:ea typeface="Arial"/>
              <a:cs typeface="Arial"/>
              <a:sym typeface="Arial"/>
            </a:endParaRPr>
          </a:p>
        </p:txBody>
      </p:sp>
      <p:sp>
        <p:nvSpPr>
          <p:cNvPr id="743" name="Google Shape;743;p56"/>
          <p:cNvSpPr txBox="1"/>
          <p:nvPr/>
        </p:nvSpPr>
        <p:spPr>
          <a:xfrm>
            <a:off x="640080" y="2130552"/>
            <a:ext cx="10881300" cy="52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Farm Credit Administration (FCA) issued a Final Rule to announce that its Loan Performance Categories and Financial Reporting Final Rule became effective August 24, 2026.</a:t>
            </a:r>
            <a:endParaRPr b="0" i="0" sz="1700" u="none" cap="none" strike="noStrike">
              <a:solidFill>
                <a:schemeClr val="dk1"/>
              </a:solidFill>
              <a:latin typeface="Arial"/>
              <a:ea typeface="Arial"/>
              <a:cs typeface="Arial"/>
              <a:sym typeface="Arial"/>
            </a:endParaRPr>
          </a:p>
        </p:txBody>
      </p:sp>
      <p:sp>
        <p:nvSpPr>
          <p:cNvPr id="744" name="Google Shape;744;p56"/>
          <p:cNvSpPr/>
          <p:nvPr/>
        </p:nvSpPr>
        <p:spPr>
          <a:xfrm>
            <a:off x="640080" y="2926080"/>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56"/>
          <p:cNvSpPr txBox="1"/>
          <p:nvPr/>
        </p:nvSpPr>
        <p:spPr>
          <a:xfrm>
            <a:off x="822960" y="2926080"/>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8/24/2026</a:t>
            </a:r>
            <a:endParaRPr b="0" i="0" sz="1400" u="none" cap="none" strike="noStrike">
              <a:solidFill>
                <a:schemeClr val="dk1"/>
              </a:solidFill>
              <a:latin typeface="Arial"/>
              <a:ea typeface="Arial"/>
              <a:cs typeface="Arial"/>
              <a:sym typeface="Arial"/>
            </a:endParaRPr>
          </a:p>
        </p:txBody>
      </p:sp>
      <p:sp>
        <p:nvSpPr>
          <p:cNvPr id="746" name="Google Shape;746;p56"/>
          <p:cNvSpPr/>
          <p:nvPr/>
        </p:nvSpPr>
        <p:spPr>
          <a:xfrm>
            <a:off x="640080" y="3493008"/>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56"/>
          <p:cNvSpPr txBox="1"/>
          <p:nvPr/>
        </p:nvSpPr>
        <p:spPr>
          <a:xfrm>
            <a:off x="822960" y="3493008"/>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8/24/2026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57"/>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57"/>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57"/>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756" name="Google Shape;756;p57"/>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57"/>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758" name="Google Shape;758;p57"/>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FDIC: Reciprocal &amp; Brokered Deposits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759" name="Google Shape;759;p57"/>
          <p:cNvSpPr txBox="1"/>
          <p:nvPr/>
        </p:nvSpPr>
        <p:spPr>
          <a:xfrm>
            <a:off x="640080" y="1847088"/>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Deposit Insurance Corporation issued an Interim Final Rule amending the brokered deposit regulations to implement changes to section 29 of the Federal Deposit Insurance Act made by the 21st Century Road to Housing Act regarding the thresholds for when reciprocal deposits are considered brokered and which banks qualify for the exception.</a:t>
            </a:r>
            <a:endParaRPr b="0" i="0" sz="1700" u="none" cap="none" strike="noStrike">
              <a:solidFill>
                <a:schemeClr val="dk1"/>
              </a:solidFill>
              <a:latin typeface="Arial"/>
              <a:ea typeface="Arial"/>
              <a:cs typeface="Arial"/>
              <a:sym typeface="Arial"/>
            </a:endParaRPr>
          </a:p>
        </p:txBody>
      </p:sp>
      <p:sp>
        <p:nvSpPr>
          <p:cNvPr id="760" name="Google Shape;760;p57"/>
          <p:cNvSpPr/>
          <p:nvPr/>
        </p:nvSpPr>
        <p:spPr>
          <a:xfrm>
            <a:off x="640080" y="3154680"/>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57"/>
          <p:cNvSpPr txBox="1"/>
          <p:nvPr/>
        </p:nvSpPr>
        <p:spPr>
          <a:xfrm>
            <a:off x="822960" y="3154680"/>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9/1/2026</a:t>
            </a:r>
            <a:endParaRPr b="0" i="0" sz="1400" u="none" cap="none" strike="noStrike">
              <a:solidFill>
                <a:schemeClr val="dk1"/>
              </a:solidFill>
              <a:latin typeface="Arial"/>
              <a:ea typeface="Arial"/>
              <a:cs typeface="Arial"/>
              <a:sym typeface="Arial"/>
            </a:endParaRPr>
          </a:p>
        </p:txBody>
      </p:sp>
      <p:sp>
        <p:nvSpPr>
          <p:cNvPr id="762" name="Google Shape;762;p57"/>
          <p:cNvSpPr/>
          <p:nvPr/>
        </p:nvSpPr>
        <p:spPr>
          <a:xfrm>
            <a:off x="640080" y="3721608"/>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57"/>
          <p:cNvSpPr txBox="1"/>
          <p:nvPr/>
        </p:nvSpPr>
        <p:spPr>
          <a:xfrm>
            <a:off x="822960" y="3721608"/>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9/1/2026</a:t>
            </a:r>
            <a:endParaRPr b="0" i="0" sz="1400" u="none" cap="none" strike="noStrike">
              <a:solidFill>
                <a:schemeClr val="dk1"/>
              </a:solidFill>
              <a:latin typeface="Arial"/>
              <a:ea typeface="Arial"/>
              <a:cs typeface="Arial"/>
              <a:sym typeface="Arial"/>
            </a:endParaRPr>
          </a:p>
        </p:txBody>
      </p:sp>
      <p:sp>
        <p:nvSpPr>
          <p:cNvPr id="764" name="Google Shape;764;p57"/>
          <p:cNvSpPr/>
          <p:nvPr/>
        </p:nvSpPr>
        <p:spPr>
          <a:xfrm>
            <a:off x="640080" y="428853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7"/>
          <p:cNvSpPr txBox="1"/>
          <p:nvPr/>
        </p:nvSpPr>
        <p:spPr>
          <a:xfrm>
            <a:off x="822960" y="428853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10/1/2026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58"/>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8"/>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58"/>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774" name="Google Shape;774;p58"/>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58"/>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776" name="Google Shape;776;p58"/>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Limits on Loans to Other Credit Unions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777" name="Google Shape;777;p58"/>
          <p:cNvSpPr txBox="1"/>
          <p:nvPr/>
        </p:nvSpPr>
        <p:spPr>
          <a:xfrm>
            <a:off x="640080" y="1765651"/>
            <a:ext cx="10881300" cy="12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a Final Rule to eliminate the regulations that required a Federal credit union's (FCU's) Board of Directors to approve loans to other credit unions and establish written policies, as the NCUA believes these requirements were unnecessary and overly prescriptive. However, FCUs remain subject to related statutory requirements, while Federally-insured State-chartered credit unions are subject to any other applicable NCUA or State law or regulation.</a:t>
            </a:r>
            <a:endParaRPr b="0" i="0" sz="1700" u="none" cap="none" strike="noStrike">
              <a:solidFill>
                <a:schemeClr val="dk1"/>
              </a:solidFill>
              <a:latin typeface="Arial"/>
              <a:ea typeface="Arial"/>
              <a:cs typeface="Arial"/>
              <a:sym typeface="Arial"/>
            </a:endParaRPr>
          </a:p>
        </p:txBody>
      </p:sp>
      <p:sp>
        <p:nvSpPr>
          <p:cNvPr id="778" name="Google Shape;778;p58"/>
          <p:cNvSpPr/>
          <p:nvPr/>
        </p:nvSpPr>
        <p:spPr>
          <a:xfrm>
            <a:off x="640080" y="3338419"/>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58"/>
          <p:cNvSpPr txBox="1"/>
          <p:nvPr/>
        </p:nvSpPr>
        <p:spPr>
          <a:xfrm>
            <a:off x="822960" y="3338419"/>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9/8/2026</a:t>
            </a:r>
            <a:endParaRPr b="0" i="0" sz="1400" u="none" cap="none" strike="noStrike">
              <a:solidFill>
                <a:schemeClr val="dk1"/>
              </a:solidFill>
              <a:latin typeface="Arial"/>
              <a:ea typeface="Arial"/>
              <a:cs typeface="Arial"/>
              <a:sym typeface="Arial"/>
            </a:endParaRPr>
          </a:p>
        </p:txBody>
      </p:sp>
      <p:sp>
        <p:nvSpPr>
          <p:cNvPr id="780" name="Google Shape;780;p58"/>
          <p:cNvSpPr/>
          <p:nvPr/>
        </p:nvSpPr>
        <p:spPr>
          <a:xfrm>
            <a:off x="640080" y="3905347"/>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58"/>
          <p:cNvSpPr txBox="1"/>
          <p:nvPr/>
        </p:nvSpPr>
        <p:spPr>
          <a:xfrm>
            <a:off x="822960" y="3905347"/>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59"/>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59"/>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59"/>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790" name="Google Shape;790;p59"/>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59"/>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792" name="Google Shape;792;p59"/>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Suretyship &amp; Guaranty</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793" name="Google Shape;793;p59"/>
          <p:cNvSpPr txBox="1"/>
          <p:nvPr/>
        </p:nvSpPr>
        <p:spPr>
          <a:xfrm>
            <a:off x="640080" y="1847088"/>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a Final Rule to remove the requirement for a Federally insured credit union (FICU) to segregate deposit and collateral when acting as a surety and guarantor and authorize FICUs to design products that address member needs while maintaining safety and soundness.</a:t>
            </a:r>
            <a:endParaRPr b="0" i="0" sz="1700" u="none" cap="none" strike="noStrike">
              <a:solidFill>
                <a:schemeClr val="dk1"/>
              </a:solidFill>
              <a:latin typeface="Arial"/>
              <a:ea typeface="Arial"/>
              <a:cs typeface="Arial"/>
              <a:sym typeface="Arial"/>
            </a:endParaRPr>
          </a:p>
        </p:txBody>
      </p:sp>
      <p:sp>
        <p:nvSpPr>
          <p:cNvPr id="794" name="Google Shape;794;p59"/>
          <p:cNvSpPr/>
          <p:nvPr/>
        </p:nvSpPr>
        <p:spPr>
          <a:xfrm>
            <a:off x="640080" y="3154680"/>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59"/>
          <p:cNvSpPr txBox="1"/>
          <p:nvPr/>
        </p:nvSpPr>
        <p:spPr>
          <a:xfrm>
            <a:off x="822960" y="3154680"/>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9/8/2026</a:t>
            </a:r>
            <a:endParaRPr b="0" i="0" sz="1400" u="none" cap="none" strike="noStrike">
              <a:solidFill>
                <a:schemeClr val="dk1"/>
              </a:solidFill>
              <a:latin typeface="Arial"/>
              <a:ea typeface="Arial"/>
              <a:cs typeface="Arial"/>
              <a:sym typeface="Arial"/>
            </a:endParaRPr>
          </a:p>
        </p:txBody>
      </p:sp>
      <p:sp>
        <p:nvSpPr>
          <p:cNvPr id="796" name="Google Shape;796;p59"/>
          <p:cNvSpPr/>
          <p:nvPr/>
        </p:nvSpPr>
        <p:spPr>
          <a:xfrm>
            <a:off x="640080" y="3721608"/>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59"/>
          <p:cNvSpPr txBox="1"/>
          <p:nvPr/>
        </p:nvSpPr>
        <p:spPr>
          <a:xfrm>
            <a:off x="822960" y="3721608"/>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60"/>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0"/>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60"/>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806" name="Google Shape;806;p60"/>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0"/>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808" name="Google Shape;808;p60"/>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FCA: Loan Performance Categories and Financial Reporting</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809" name="Google Shape;809;p60"/>
          <p:cNvSpPr txBox="1"/>
          <p:nvPr/>
        </p:nvSpPr>
        <p:spPr>
          <a:xfrm>
            <a:off x="640080" y="2322576"/>
            <a:ext cx="10881300" cy="12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Farm Credit Administration (FCA) issued a Final Rule to amend its high-risk loan performance categories by removing troubled-debt restructurings to reflect the 2022 changes in Generally Accepted Accounting Principles . The December 2025 Proposed Rule was adopted substantially as-is, with the FCA determining that no regulatory amendments were needed to implement enhanced reporting expectations for vintage year disclosures and disclosures of loan modifications.</a:t>
            </a:r>
            <a:endParaRPr b="0" i="0" sz="1700" u="none" cap="none" strike="noStrike">
              <a:solidFill>
                <a:schemeClr val="dk1"/>
              </a:solidFill>
              <a:latin typeface="Arial"/>
              <a:ea typeface="Arial"/>
              <a:cs typeface="Arial"/>
              <a:sym typeface="Arial"/>
            </a:endParaRPr>
          </a:p>
        </p:txBody>
      </p:sp>
      <p:sp>
        <p:nvSpPr>
          <p:cNvPr id="810" name="Google Shape;810;p60"/>
          <p:cNvSpPr/>
          <p:nvPr/>
        </p:nvSpPr>
        <p:spPr>
          <a:xfrm>
            <a:off x="640080" y="3895344"/>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60"/>
          <p:cNvSpPr txBox="1"/>
          <p:nvPr/>
        </p:nvSpPr>
        <p:spPr>
          <a:xfrm>
            <a:off x="822960" y="3895344"/>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10/5/2026</a:t>
            </a:r>
            <a:endParaRPr b="0" i="0" sz="1400" u="none" cap="none" strike="noStrike">
              <a:solidFill>
                <a:schemeClr val="dk1"/>
              </a:solidFill>
              <a:latin typeface="Arial"/>
              <a:ea typeface="Arial"/>
              <a:cs typeface="Arial"/>
              <a:sym typeface="Arial"/>
            </a:endParaRPr>
          </a:p>
        </p:txBody>
      </p:sp>
      <p:sp>
        <p:nvSpPr>
          <p:cNvPr id="812" name="Google Shape;812;p60"/>
          <p:cNvSpPr/>
          <p:nvPr/>
        </p:nvSpPr>
        <p:spPr>
          <a:xfrm>
            <a:off x="640080" y="4462272"/>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60"/>
          <p:cNvSpPr txBox="1"/>
          <p:nvPr/>
        </p:nvSpPr>
        <p:spPr>
          <a:xfrm>
            <a:off x="822960" y="4462272"/>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10/5/2026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61"/>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1"/>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61"/>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822" name="Google Shape;822;p61"/>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61"/>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824" name="Google Shape;824;p61"/>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OCC &amp; FDIC: Unsafe and Unsound Practices, MRAs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825" name="Google Shape;825;p61"/>
          <p:cNvSpPr txBox="1"/>
          <p:nvPr/>
        </p:nvSpPr>
        <p:spPr>
          <a:xfrm>
            <a:off x="640080" y="2322576"/>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Office of the Comptroller of the Currency (OCC) and the Federal Deposit Insurance Corporation (FDIC) issued a Final Rule to newly define unsafe or unsound practice within section 8 of the Federal Deposit Insurance Act, and to revise how matters requiring attention (MRAs) and other supervisory communications are used. Note that the OCC concurrently issued a Proposed Rule to revise this Final Rule.</a:t>
            </a:r>
            <a:endParaRPr b="0" i="0" sz="1700" u="none" cap="none" strike="noStrike">
              <a:solidFill>
                <a:schemeClr val="dk1"/>
              </a:solidFill>
              <a:latin typeface="Arial"/>
              <a:ea typeface="Arial"/>
              <a:cs typeface="Arial"/>
              <a:sym typeface="Arial"/>
            </a:endParaRPr>
          </a:p>
        </p:txBody>
      </p:sp>
      <p:sp>
        <p:nvSpPr>
          <p:cNvPr id="826" name="Google Shape;826;p61"/>
          <p:cNvSpPr/>
          <p:nvPr/>
        </p:nvSpPr>
        <p:spPr>
          <a:xfrm>
            <a:off x="640080" y="3639312"/>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61"/>
          <p:cNvSpPr txBox="1"/>
          <p:nvPr/>
        </p:nvSpPr>
        <p:spPr>
          <a:xfrm>
            <a:off x="822960" y="3639312"/>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11/2/2026</a:t>
            </a:r>
            <a:endParaRPr b="0" i="0" sz="1400" u="none" cap="none" strike="noStrike">
              <a:solidFill>
                <a:schemeClr val="dk1"/>
              </a:solidFill>
              <a:latin typeface="Arial"/>
              <a:ea typeface="Arial"/>
              <a:cs typeface="Arial"/>
              <a:sym typeface="Arial"/>
            </a:endParaRPr>
          </a:p>
        </p:txBody>
      </p:sp>
      <p:sp>
        <p:nvSpPr>
          <p:cNvPr id="828" name="Google Shape;828;p61"/>
          <p:cNvSpPr/>
          <p:nvPr/>
        </p:nvSpPr>
        <p:spPr>
          <a:xfrm>
            <a:off x="640080" y="4197096"/>
            <a:ext cx="3310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61"/>
          <p:cNvSpPr txBox="1"/>
          <p:nvPr/>
        </p:nvSpPr>
        <p:spPr>
          <a:xfrm>
            <a:off x="822960" y="4197096"/>
            <a:ext cx="3035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11/2/2026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62"/>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62"/>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62"/>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838" name="Google Shape;838;p62"/>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62"/>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840" name="Google Shape;840;p62"/>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FFIEC: CAMELS Rating System</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841" name="Google Shape;841;p62"/>
          <p:cNvSpPr txBox="1"/>
          <p:nvPr/>
        </p:nvSpPr>
        <p:spPr>
          <a:xfrm>
            <a:off x="640080" y="1847088"/>
            <a:ext cx="10881300" cy="52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Financial Institutions Examination Council (FFIEC) issued a Request for Comment on proposed revisions to the Uniform Financial Institutions Rating System (a.k.a. CAMELS rating system).</a:t>
            </a:r>
            <a:endParaRPr b="0" i="0" sz="1700" u="none" cap="none" strike="noStrike">
              <a:solidFill>
                <a:schemeClr val="dk1"/>
              </a:solidFill>
              <a:latin typeface="Arial"/>
              <a:ea typeface="Arial"/>
              <a:cs typeface="Arial"/>
              <a:sym typeface="Arial"/>
            </a:endParaRPr>
          </a:p>
        </p:txBody>
      </p:sp>
      <p:sp>
        <p:nvSpPr>
          <p:cNvPr id="842" name="Google Shape;842;p62"/>
          <p:cNvSpPr/>
          <p:nvPr/>
        </p:nvSpPr>
        <p:spPr>
          <a:xfrm>
            <a:off x="640080" y="264261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2"/>
          <p:cNvSpPr txBox="1"/>
          <p:nvPr/>
        </p:nvSpPr>
        <p:spPr>
          <a:xfrm>
            <a:off x="822960" y="264261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8/17/2026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63"/>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63"/>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63"/>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852" name="Google Shape;852;p63"/>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63"/>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854" name="Google Shape;854;p63"/>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FDIC: Resolution Submissions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855" name="Google Shape;855;p63"/>
          <p:cNvSpPr txBox="1"/>
          <p:nvPr/>
        </p:nvSpPr>
        <p:spPr>
          <a:xfrm>
            <a:off x="640080" y="1847088"/>
            <a:ext cx="10881300" cy="12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Deposit Insurance Corporation (FDIC) issued a Proposed Rule to amend the regulations on resolution submissions by insured depository institutions by: increasing the threshold to $100 billion (with automatic inflation adjustments); reducing the required content to focus on information that most directly supports the FDIC's resolution readiness; standardizing content requirements; and eliminating the FDIC's credibility assessment regarding submission and the expectations for capabilities testing.</a:t>
            </a:r>
            <a:endParaRPr b="0" i="0" sz="1700" u="none" cap="none" strike="noStrike">
              <a:solidFill>
                <a:schemeClr val="dk1"/>
              </a:solidFill>
              <a:latin typeface="Arial"/>
              <a:ea typeface="Arial"/>
              <a:cs typeface="Arial"/>
              <a:sym typeface="Arial"/>
            </a:endParaRPr>
          </a:p>
        </p:txBody>
      </p:sp>
      <p:sp>
        <p:nvSpPr>
          <p:cNvPr id="856" name="Google Shape;856;p63"/>
          <p:cNvSpPr/>
          <p:nvPr/>
        </p:nvSpPr>
        <p:spPr>
          <a:xfrm>
            <a:off x="640080" y="341985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63"/>
          <p:cNvSpPr txBox="1"/>
          <p:nvPr/>
        </p:nvSpPr>
        <p:spPr>
          <a:xfrm>
            <a:off x="822960" y="341985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8/31/2026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64"/>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64"/>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64"/>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866" name="Google Shape;866;p64"/>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64"/>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868" name="Google Shape;868;p64"/>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OCC: Violations &amp; MRAs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869" name="Google Shape;869;p64"/>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Office of the Comptroller of the Currency (OCC) issued a Proposed Rule that would revise the supervisory framework for addressing violations, including whether to issue matters requiring attention (MRAs) or take enforcement action.</a:t>
            </a:r>
            <a:endParaRPr b="0" i="0" sz="1700" u="none" cap="none" strike="noStrike">
              <a:solidFill>
                <a:schemeClr val="dk1"/>
              </a:solidFill>
              <a:latin typeface="Arial"/>
              <a:ea typeface="Arial"/>
              <a:cs typeface="Arial"/>
              <a:sym typeface="Arial"/>
            </a:endParaRPr>
          </a:p>
        </p:txBody>
      </p:sp>
      <p:sp>
        <p:nvSpPr>
          <p:cNvPr id="870" name="Google Shape;870;p64"/>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64"/>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10/1/2026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65"/>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65"/>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65"/>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880" name="Google Shape;880;p65"/>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65"/>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882" name="Google Shape;882;p65"/>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FDIC: Regulation O: Loans to Insiders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883" name="Google Shape;883;p65"/>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Deposit Insurance Corporation (FDIC) issued a Proposed Rule that would increase the thresholds for certain credit extended to insiders of FDIC-supervised institutions and conform FDIC regulations to the Federal Reserve Board's Proposed Rule that would revise Regulation O (12 CFR part 215).</a:t>
            </a:r>
            <a:endParaRPr b="0" i="0" sz="1700" u="none" cap="none" strike="noStrike">
              <a:solidFill>
                <a:schemeClr val="dk1"/>
              </a:solidFill>
              <a:latin typeface="Arial"/>
              <a:ea typeface="Arial"/>
              <a:cs typeface="Arial"/>
              <a:sym typeface="Arial"/>
            </a:endParaRPr>
          </a:p>
        </p:txBody>
      </p:sp>
      <p:sp>
        <p:nvSpPr>
          <p:cNvPr id="884" name="Google Shape;884;p65"/>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65"/>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10/5/2026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66"/>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66"/>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66"/>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894" name="Google Shape;894;p66"/>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66"/>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896" name="Google Shape;896;p66"/>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FRB: Regulation O: Loans to Insiders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897" name="Google Shape;897;p66"/>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Reserve Board (FRB) issued a Proposed Rule that would update and index all dollar-based thresholds, incorporate existing interpretations, streamline and reorganize Regulation O (12 CFR part 215), address loans to portfolio companies in a fund complex, and make technical amendments.</a:t>
            </a:r>
            <a:endParaRPr b="0" i="0" sz="1700" u="none" cap="none" strike="noStrike">
              <a:solidFill>
                <a:schemeClr val="dk1"/>
              </a:solidFill>
              <a:latin typeface="Arial"/>
              <a:ea typeface="Arial"/>
              <a:cs typeface="Arial"/>
              <a:sym typeface="Arial"/>
            </a:endParaRPr>
          </a:p>
        </p:txBody>
      </p:sp>
      <p:sp>
        <p:nvSpPr>
          <p:cNvPr id="898" name="Google Shape;898;p66"/>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66"/>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10/5/2026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67"/>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67"/>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67"/>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908" name="Google Shape;908;p67"/>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67"/>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910" name="Google Shape;910;p67"/>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FDIC: 6/2026 Call Report Instructions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911" name="Google Shape;911;p67"/>
          <p:cNvSpPr txBox="1"/>
          <p:nvPr/>
        </p:nvSpPr>
        <p:spPr>
          <a:xfrm>
            <a:off x="640080" y="1563624"/>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FIL-33-2026 to provide FDIC-insured institutions with instructions and guidance for filing the June 30, 2026, Call Report. The Call Report must be submitted by July 30, 2026, except for certain institutions with foreign offices, which have 5 additional calendar days (August 4, 2026).</a:t>
            </a:r>
            <a:endParaRPr b="0" i="0" sz="1300" u="none" cap="none" strike="noStrike">
              <a:solidFill>
                <a:schemeClr val="dk1"/>
              </a:solidFill>
              <a:latin typeface="Arial"/>
              <a:ea typeface="Arial"/>
              <a:cs typeface="Arial"/>
              <a:sym typeface="Arial"/>
            </a:endParaRPr>
          </a:p>
        </p:txBody>
      </p:sp>
      <p:sp>
        <p:nvSpPr>
          <p:cNvPr id="912" name="Google Shape;912;p67"/>
          <p:cNvSpPr/>
          <p:nvPr/>
        </p:nvSpPr>
        <p:spPr>
          <a:xfrm>
            <a:off x="640080" y="2286000"/>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67"/>
          <p:cNvSpPr txBox="1"/>
          <p:nvPr/>
        </p:nvSpPr>
        <p:spPr>
          <a:xfrm>
            <a:off x="822960" y="2286000"/>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6/30/2026</a:t>
            </a:r>
            <a:endParaRPr b="0" i="0" sz="1200" u="none" cap="none" strike="noStrike">
              <a:solidFill>
                <a:schemeClr val="dk1"/>
              </a:solidFill>
              <a:latin typeface="Arial"/>
              <a:ea typeface="Arial"/>
              <a:cs typeface="Arial"/>
              <a:sym typeface="Arial"/>
            </a:endParaRPr>
          </a:p>
        </p:txBody>
      </p:sp>
      <p:sp>
        <p:nvSpPr>
          <p:cNvPr id="914" name="Google Shape;914;p67"/>
          <p:cNvSpPr txBox="1"/>
          <p:nvPr/>
        </p:nvSpPr>
        <p:spPr>
          <a:xfrm>
            <a:off x="640080" y="3035808"/>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Interagency: Lending to Unlawful Workers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915" name="Google Shape;915;p67"/>
          <p:cNvSpPr txBox="1"/>
          <p:nvPr/>
        </p:nvSpPr>
        <p:spPr>
          <a:xfrm>
            <a:off x="640080" y="3447288"/>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the National Credit Administration, and the Office of the Comptroller of the Currency (collectively: the Agencies) issued the Interagency Guidance on Lending to Individuals Not Legally Authorized to Work in the U.S. to remind financial institutions of their credit risk management obligations. The Guidance does not create new or revise existing requirements.</a:t>
            </a:r>
            <a:endParaRPr b="0" i="0" sz="1300" u="none" cap="none" strike="noStrike">
              <a:solidFill>
                <a:schemeClr val="dk1"/>
              </a:solidFill>
              <a:latin typeface="Arial"/>
              <a:ea typeface="Arial"/>
              <a:cs typeface="Arial"/>
              <a:sym typeface="Arial"/>
            </a:endParaRPr>
          </a:p>
        </p:txBody>
      </p:sp>
      <p:sp>
        <p:nvSpPr>
          <p:cNvPr id="916" name="Google Shape;916;p67"/>
          <p:cNvSpPr/>
          <p:nvPr/>
        </p:nvSpPr>
        <p:spPr>
          <a:xfrm>
            <a:off x="640080" y="416966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67"/>
          <p:cNvSpPr txBox="1"/>
          <p:nvPr/>
        </p:nvSpPr>
        <p:spPr>
          <a:xfrm>
            <a:off x="822960" y="416966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7/13/2026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68"/>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68"/>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68"/>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926" name="Google Shape;926;p68"/>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68"/>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928" name="Google Shape;928;p68"/>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OCC Exam Manual: Allowances for Credit Losses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929" name="Google Shape;929;p68"/>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Office of the Comptroller of the Currency (OCC) issued OCC Bulletin 2026-33 to announce that it issued version 2.0 of its Allowances for Credit Losses booklet of the Comptroller's Handbook. These updates do not change existing requirements or impose new ones.</a:t>
            </a:r>
            <a:endParaRPr b="0" i="0" sz="1300" u="none" cap="none" strike="noStrike">
              <a:solidFill>
                <a:schemeClr val="dk1"/>
              </a:solidFill>
              <a:latin typeface="Arial"/>
              <a:ea typeface="Arial"/>
              <a:cs typeface="Arial"/>
              <a:sym typeface="Arial"/>
            </a:endParaRPr>
          </a:p>
        </p:txBody>
      </p:sp>
      <p:sp>
        <p:nvSpPr>
          <p:cNvPr id="930" name="Google Shape;930;p68"/>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68"/>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7/16/2026</a:t>
            </a:r>
            <a:endParaRPr b="0" i="0" sz="1200" u="none" cap="none" strike="noStrike">
              <a:solidFill>
                <a:schemeClr val="dk1"/>
              </a:solidFill>
              <a:latin typeface="Arial"/>
              <a:ea typeface="Arial"/>
              <a:cs typeface="Arial"/>
              <a:sym typeface="Arial"/>
            </a:endParaRPr>
          </a:p>
        </p:txBody>
      </p:sp>
      <p:sp>
        <p:nvSpPr>
          <p:cNvPr id="932" name="Google Shape;932;p68"/>
          <p:cNvSpPr txBox="1"/>
          <p:nvPr/>
        </p:nvSpPr>
        <p:spPr>
          <a:xfrm>
            <a:off x="640080" y="2834640"/>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Bank Agencies: Community Bank Compliance Guide - CBLR Framework</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933" name="Google Shape;933;p68"/>
          <p:cNvSpPr txBox="1"/>
          <p:nvPr/>
        </p:nvSpPr>
        <p:spPr>
          <a:xfrm>
            <a:off x="640080" y="3611880"/>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Office of the Comptroller of the Currency (OCC), the Board of Governors of the Federal Reserve System, and the Federal Deposit Insurance Corporation (FDIC) (collectively: the Agencies) updated their Community Bank Compliance Guide for the Community Bank Leverage Ratio framework. The OCC and the FDIC also issued accompanying Bulletin 2026-34 and FIL-43-2026, respectively.</a:t>
            </a:r>
            <a:endParaRPr b="0" i="0" sz="1300" u="none" cap="none" strike="noStrike">
              <a:solidFill>
                <a:schemeClr val="dk1"/>
              </a:solidFill>
              <a:latin typeface="Arial"/>
              <a:ea typeface="Arial"/>
              <a:cs typeface="Arial"/>
              <a:sym typeface="Arial"/>
            </a:endParaRPr>
          </a:p>
        </p:txBody>
      </p:sp>
      <p:sp>
        <p:nvSpPr>
          <p:cNvPr id="934" name="Google Shape;934;p68"/>
          <p:cNvSpPr/>
          <p:nvPr/>
        </p:nvSpPr>
        <p:spPr>
          <a:xfrm>
            <a:off x="640080" y="4334256"/>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68"/>
          <p:cNvSpPr txBox="1"/>
          <p:nvPr/>
        </p:nvSpPr>
        <p:spPr>
          <a:xfrm>
            <a:off x="822960" y="4334256"/>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7/30/2026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69"/>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69"/>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69"/>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944" name="Google Shape;944;p69"/>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69"/>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946" name="Google Shape;946;p69"/>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FFIEC: UBPR Loan Category, Liquidity &amp; Funding Page Changes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947" name="Google Shape;947;p69"/>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Financial Institutions Examination Council (FFIEC) announced changes to the Uniform Bank Performance Report's (UBPR's) loan category titles and Liquidity &amp; Funding page.</a:t>
            </a:r>
            <a:endParaRPr b="0" i="0" sz="1300" u="none" cap="none" strike="noStrike">
              <a:solidFill>
                <a:schemeClr val="dk1"/>
              </a:solidFill>
              <a:latin typeface="Arial"/>
              <a:ea typeface="Arial"/>
              <a:cs typeface="Arial"/>
              <a:sym typeface="Arial"/>
            </a:endParaRPr>
          </a:p>
        </p:txBody>
      </p:sp>
      <p:sp>
        <p:nvSpPr>
          <p:cNvPr id="948" name="Google Shape;948;p69"/>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69"/>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8/10/2026</a:t>
            </a:r>
            <a:endParaRPr b="0" i="0" sz="1200" u="none" cap="none" strike="noStrike">
              <a:solidFill>
                <a:schemeClr val="dk1"/>
              </a:solidFill>
              <a:latin typeface="Arial"/>
              <a:ea typeface="Arial"/>
              <a:cs typeface="Arial"/>
              <a:sym typeface="Arial"/>
            </a:endParaRPr>
          </a:p>
        </p:txBody>
      </p:sp>
      <p:sp>
        <p:nvSpPr>
          <p:cNvPr id="950" name="Google Shape;950;p69"/>
          <p:cNvSpPr txBox="1"/>
          <p:nvPr/>
        </p:nvSpPr>
        <p:spPr>
          <a:xfrm>
            <a:off x="640080" y="283464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FRB: Lending to Unlawful Workers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951" name="Google Shape;951;p69"/>
          <p:cNvSpPr txBox="1"/>
          <p:nvPr/>
        </p:nvSpPr>
        <p:spPr>
          <a:xfrm>
            <a:off x="640080" y="3246120"/>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Board of Governors of the Federal Reserve System (FRB) issued SR 26-4 (Letter) to remind banks of their credit risk management obligations. The Letter does not create new or revise existing requirements.</a:t>
            </a:r>
            <a:endParaRPr b="0" i="0" sz="1300" u="none" cap="none" strike="noStrike">
              <a:solidFill>
                <a:schemeClr val="dk1"/>
              </a:solidFill>
              <a:latin typeface="Arial"/>
              <a:ea typeface="Arial"/>
              <a:cs typeface="Arial"/>
              <a:sym typeface="Arial"/>
            </a:endParaRPr>
          </a:p>
        </p:txBody>
      </p:sp>
      <p:sp>
        <p:nvSpPr>
          <p:cNvPr id="952" name="Google Shape;952;p69"/>
          <p:cNvSpPr/>
          <p:nvPr/>
        </p:nvSpPr>
        <p:spPr>
          <a:xfrm>
            <a:off x="640080" y="377647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69"/>
          <p:cNvSpPr txBox="1"/>
          <p:nvPr/>
        </p:nvSpPr>
        <p:spPr>
          <a:xfrm>
            <a:off x="822960" y="377647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8/13/2026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70"/>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70"/>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70"/>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962" name="Google Shape;962;p70"/>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70"/>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964" name="Google Shape;964;p70"/>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FDIC: Risk Management Exam Manual - Updated 8/2026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965" name="Google Shape;965;p70"/>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announced via email that it has revised several sections of its Risk Management Manual of Examination Policies.</a:t>
            </a:r>
            <a:endParaRPr b="0" i="0" sz="1300" u="none" cap="none" strike="noStrike">
              <a:solidFill>
                <a:schemeClr val="dk1"/>
              </a:solidFill>
              <a:latin typeface="Arial"/>
              <a:ea typeface="Arial"/>
              <a:cs typeface="Arial"/>
              <a:sym typeface="Arial"/>
            </a:endParaRPr>
          </a:p>
        </p:txBody>
      </p:sp>
      <p:sp>
        <p:nvSpPr>
          <p:cNvPr id="966" name="Google Shape;966;p70"/>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70"/>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8/28/2026</a:t>
            </a:r>
            <a:endParaRPr b="0" i="0" sz="1200" u="none" cap="none" strike="noStrike">
              <a:solidFill>
                <a:schemeClr val="dk1"/>
              </a:solidFill>
              <a:latin typeface="Arial"/>
              <a:ea typeface="Arial"/>
              <a:cs typeface="Arial"/>
              <a:sym typeface="Arial"/>
            </a:endParaRPr>
          </a:p>
        </p:txBody>
      </p:sp>
      <p:sp>
        <p:nvSpPr>
          <p:cNvPr id="968" name="Google Shape;968;p70"/>
          <p:cNvSpPr txBox="1"/>
          <p:nvPr/>
        </p:nvSpPr>
        <p:spPr>
          <a:xfrm>
            <a:off x="640080" y="283464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FCA Updates Exam Manual - September 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969" name="Google Shape;969;p70"/>
          <p:cNvSpPr txBox="1"/>
          <p:nvPr/>
        </p:nvSpPr>
        <p:spPr>
          <a:xfrm>
            <a:off x="640080" y="3246120"/>
            <a:ext cx="108813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Farm Credit Administration (FCA) updated the Investment section of its Examination Manual.</a:t>
            </a:r>
            <a:endParaRPr b="0" i="0" sz="1300" u="none" cap="none" strike="noStrike">
              <a:solidFill>
                <a:schemeClr val="dk1"/>
              </a:solidFill>
              <a:latin typeface="Arial"/>
              <a:ea typeface="Arial"/>
              <a:cs typeface="Arial"/>
              <a:sym typeface="Arial"/>
            </a:endParaRPr>
          </a:p>
        </p:txBody>
      </p:sp>
      <p:sp>
        <p:nvSpPr>
          <p:cNvPr id="970" name="Google Shape;970;p70"/>
          <p:cNvSpPr/>
          <p:nvPr/>
        </p:nvSpPr>
        <p:spPr>
          <a:xfrm>
            <a:off x="640080" y="357530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70"/>
          <p:cNvSpPr txBox="1"/>
          <p:nvPr/>
        </p:nvSpPr>
        <p:spPr>
          <a:xfrm>
            <a:off x="822960" y="357530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9/2/2026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71"/>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71"/>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71"/>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980" name="Google Shape;980;p71"/>
          <p:cNvSpPr/>
          <p:nvPr/>
        </p:nvSpPr>
        <p:spPr>
          <a:xfrm>
            <a:off x="2514600" y="502920"/>
            <a:ext cx="2340900" cy="347400"/>
          </a:xfrm>
          <a:prstGeom prst="roundRect">
            <a:avLst>
              <a:gd fmla="val 50000" name="adj"/>
            </a:avLst>
          </a:prstGeom>
          <a:solidFill>
            <a:srgbClr val="8A2D6B"/>
          </a:solidFill>
          <a:ln cap="flat" cmpd="sng" w="12700">
            <a:solidFill>
              <a:srgbClr val="8A2D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71"/>
          <p:cNvSpPr txBox="1"/>
          <p:nvPr/>
        </p:nvSpPr>
        <p:spPr>
          <a:xfrm>
            <a:off x="2514600" y="502920"/>
            <a:ext cx="23409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SAFETY &amp; SOUNDNESS</a:t>
            </a:r>
            <a:endParaRPr b="0" i="0" sz="1100" u="none" cap="none" strike="noStrike">
              <a:solidFill>
                <a:schemeClr val="dk1"/>
              </a:solidFill>
              <a:latin typeface="Arial"/>
              <a:ea typeface="Arial"/>
              <a:cs typeface="Arial"/>
              <a:sym typeface="Arial"/>
            </a:endParaRPr>
          </a:p>
        </p:txBody>
      </p:sp>
      <p:sp>
        <p:nvSpPr>
          <p:cNvPr id="982" name="Google Shape;982;p71"/>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NCUA: Simplified CECL Tool - September 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983" name="Google Shape;983;p71"/>
          <p:cNvSpPr txBox="1"/>
          <p:nvPr/>
        </p:nvSpPr>
        <p:spPr>
          <a:xfrm>
            <a:off x="640080" y="1563624"/>
            <a:ext cx="108813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National Credit Union Administration (NCUA) announced via email that it released the September 2026 Simplified CECL Tool update.</a:t>
            </a:r>
            <a:endParaRPr b="0" i="0" sz="1300" u="none" cap="none" strike="noStrike">
              <a:solidFill>
                <a:schemeClr val="dk1"/>
              </a:solidFill>
              <a:latin typeface="Arial"/>
              <a:ea typeface="Arial"/>
              <a:cs typeface="Arial"/>
              <a:sym typeface="Arial"/>
            </a:endParaRPr>
          </a:p>
        </p:txBody>
      </p:sp>
      <p:sp>
        <p:nvSpPr>
          <p:cNvPr id="984" name="Google Shape;984;p71"/>
          <p:cNvSpPr/>
          <p:nvPr/>
        </p:nvSpPr>
        <p:spPr>
          <a:xfrm>
            <a:off x="640080" y="188366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71"/>
          <p:cNvSpPr txBox="1"/>
          <p:nvPr/>
        </p:nvSpPr>
        <p:spPr>
          <a:xfrm>
            <a:off x="822960" y="188366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9/23/2026</a:t>
            </a:r>
            <a:endParaRPr b="0" i="0" sz="1200" u="none" cap="none" strike="noStrike">
              <a:solidFill>
                <a:schemeClr val="dk1"/>
              </a:solidFill>
              <a:latin typeface="Arial"/>
              <a:ea typeface="Arial"/>
              <a:cs typeface="Arial"/>
              <a:sym typeface="Arial"/>
            </a:endParaRPr>
          </a:p>
        </p:txBody>
      </p:sp>
      <p:sp>
        <p:nvSpPr>
          <p:cNvPr id="986" name="Google Shape;986;p71"/>
          <p:cNvSpPr txBox="1"/>
          <p:nvPr/>
        </p:nvSpPr>
        <p:spPr>
          <a:xfrm>
            <a:off x="640080" y="2633472"/>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FCA: FY27 National Oversight Plan</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987" name="Google Shape;987;p71"/>
          <p:cNvSpPr txBox="1"/>
          <p:nvPr/>
        </p:nvSpPr>
        <p:spPr>
          <a:xfrm>
            <a:off x="640080" y="3054096"/>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Farm Credit Administration (FCA) released its National Oversight Plan for Fiscal Year 2027 (FY27), which outlines its priorities when examining Farm Credit System institutions during FY27.</a:t>
            </a:r>
            <a:endParaRPr b="0" i="0" sz="1300" u="none" cap="none" strike="noStrike">
              <a:solidFill>
                <a:schemeClr val="dk1"/>
              </a:solidFill>
              <a:latin typeface="Arial"/>
              <a:ea typeface="Arial"/>
              <a:cs typeface="Arial"/>
              <a:sym typeface="Arial"/>
            </a:endParaRPr>
          </a:p>
        </p:txBody>
      </p:sp>
      <p:sp>
        <p:nvSpPr>
          <p:cNvPr id="988" name="Google Shape;988;p71"/>
          <p:cNvSpPr/>
          <p:nvPr/>
        </p:nvSpPr>
        <p:spPr>
          <a:xfrm>
            <a:off x="640080" y="357530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71"/>
          <p:cNvSpPr txBox="1"/>
          <p:nvPr/>
        </p:nvSpPr>
        <p:spPr>
          <a:xfrm>
            <a:off x="822960" y="357530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10/1/2026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72"/>
          <p:cNvSpPr txBox="1"/>
          <p:nvPr/>
        </p:nvSpPr>
        <p:spPr>
          <a:xfrm>
            <a:off x="640080" y="457200"/>
            <a:ext cx="91440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400"/>
              <a:buFont typeface="Poppins"/>
              <a:buNone/>
            </a:pPr>
            <a:r>
              <a:rPr b="1" i="0" lang="en-US" sz="2400" u="none" cap="none" strike="noStrike">
                <a:solidFill>
                  <a:srgbClr val="001949"/>
                </a:solidFill>
                <a:latin typeface="Poppins"/>
                <a:ea typeface="Poppins"/>
                <a:cs typeface="Poppins"/>
                <a:sym typeface="Poppins"/>
              </a:rPr>
              <a:t>RegAdvisor Pro Update</a:t>
            </a:r>
            <a:endParaRPr b="0" i="0" sz="2400" u="none" cap="none" strike="noStrike">
              <a:solidFill>
                <a:schemeClr val="dk1"/>
              </a:solidFill>
              <a:latin typeface="Arial"/>
              <a:ea typeface="Arial"/>
              <a:cs typeface="Arial"/>
              <a:sym typeface="Arial"/>
            </a:endParaRPr>
          </a:p>
        </p:txBody>
      </p:sp>
      <p:sp>
        <p:nvSpPr>
          <p:cNvPr id="996" name="Google Shape;996;p72"/>
          <p:cNvSpPr txBox="1"/>
          <p:nvPr/>
        </p:nvSpPr>
        <p:spPr>
          <a:xfrm>
            <a:off x="640080" y="960120"/>
            <a:ext cx="9875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400"/>
              <a:buFont typeface="Arial"/>
              <a:buNone/>
            </a:pPr>
            <a:r>
              <a:rPr b="0" i="1" lang="en-US" sz="1400" u="none" cap="none" strike="noStrike">
                <a:solidFill>
                  <a:srgbClr val="5B6B82"/>
                </a:solidFill>
                <a:latin typeface="Arial"/>
                <a:ea typeface="Arial"/>
                <a:cs typeface="Arial"/>
                <a:sym typeface="Arial"/>
              </a:rPr>
              <a:t>Related RegControls &amp; Support Center Articles - Safety &amp; Soundness</a:t>
            </a:r>
            <a:endParaRPr b="0" i="0" sz="1400" u="none" cap="none" strike="noStrike">
              <a:solidFill>
                <a:schemeClr val="dk1"/>
              </a:solidFill>
              <a:latin typeface="Arial"/>
              <a:ea typeface="Arial"/>
              <a:cs typeface="Arial"/>
              <a:sym typeface="Arial"/>
            </a:endParaRPr>
          </a:p>
        </p:txBody>
      </p:sp>
      <p:graphicFrame>
        <p:nvGraphicFramePr>
          <p:cNvPr id="997" name="Google Shape;997;p72"/>
          <p:cNvGraphicFramePr/>
          <p:nvPr/>
        </p:nvGraphicFramePr>
        <p:xfrm>
          <a:off x="640080" y="1600200"/>
          <a:ext cx="3000000" cy="3000000"/>
        </p:xfrm>
        <a:graphic>
          <a:graphicData uri="http://schemas.openxmlformats.org/drawingml/2006/table">
            <a:tbl>
              <a:tblPr>
                <a:noFill/>
                <a:tableStyleId>{A6CDF235-23D1-435C-939A-43F4E9188839}</a:tableStyleId>
              </a:tblPr>
              <a:tblGrid>
                <a:gridCol w="5760725"/>
                <a:gridCol w="5120650"/>
              </a:tblGrid>
              <a:tr h="365750">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Issuance</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RegControls / Support Center Articles</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r>
              <a:tr h="107900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3"/>
                        </a:rPr>
                        <a:t>FDIC: Regulation O: Loans to Insiders</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4"/>
                        </a:rPr>
                        <a:t>FRB: Regulation O: Loans to Insiders</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Determine Insider Loan Status &amp; Regulation O Compliance</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Monitor Regulation O Compliance</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Record Distribution of Regulation O Survey</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Record Related Interests - Regulation O Survey</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r h="37490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5"/>
                        </a:rPr>
                        <a:t>FDIC: 6/2026 Call Report Instructions</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Record Call Report Submission</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bl>
          </a:graphicData>
        </a:graphic>
      </p:graphicFrame>
      <p:sp>
        <p:nvSpPr>
          <p:cNvPr id="998" name="Google Shape;998;p72"/>
          <p:cNvSpPr txBox="1"/>
          <p:nvPr/>
        </p:nvSpPr>
        <p:spPr>
          <a:xfrm>
            <a:off x="640080" y="3694176"/>
            <a:ext cx="1088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B82"/>
              </a:buClr>
              <a:buSzPts val="1400"/>
              <a:buFont typeface="Arial"/>
              <a:buNone/>
            </a:pPr>
            <a:r>
              <a:rPr i="1" lang="en-US">
                <a:solidFill>
                  <a:srgbClr val="5B6B82"/>
                </a:solidFill>
              </a:rPr>
              <a:t>RegAdvisor Alert and Support Center article links are provided for client reference.</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73"/>
          <p:cNvSpPr/>
          <p:nvPr/>
        </p:nvSpPr>
        <p:spPr>
          <a:xfrm>
            <a:off x="-1371600" y="4114800"/>
            <a:ext cx="4572000" cy="4572000"/>
          </a:xfrm>
          <a:prstGeom prst="ellipse">
            <a:avLst/>
          </a:prstGeom>
          <a:solidFill>
            <a:srgbClr val="042450"/>
          </a:solidFill>
          <a:ln cap="flat" cmpd="sng" w="12700">
            <a:solidFill>
              <a:srgbClr val="0424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73"/>
          <p:cNvSpPr txBox="1"/>
          <p:nvPr/>
        </p:nvSpPr>
        <p:spPr>
          <a:xfrm>
            <a:off x="822960" y="2651760"/>
            <a:ext cx="9144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BFDC"/>
              </a:buClr>
              <a:buSzPts val="1400"/>
              <a:buFont typeface="Arial"/>
              <a:buNone/>
            </a:pPr>
            <a:r>
              <a:rPr b="1" i="0" lang="en-US" sz="1400" u="none" cap="none" strike="noStrike">
                <a:solidFill>
                  <a:srgbClr val="0ABFDC"/>
                </a:solidFill>
                <a:latin typeface="Arial"/>
                <a:ea typeface="Arial"/>
                <a:cs typeface="Arial"/>
                <a:sym typeface="Arial"/>
              </a:rPr>
              <a:t>REGADVISOR PRO UPDATE</a:t>
            </a:r>
            <a:endParaRPr b="0" i="0" sz="1400" u="none" cap="none" strike="noStrike">
              <a:solidFill>
                <a:schemeClr val="dk1"/>
              </a:solidFill>
              <a:latin typeface="Arial"/>
              <a:ea typeface="Arial"/>
              <a:cs typeface="Arial"/>
              <a:sym typeface="Arial"/>
            </a:endParaRPr>
          </a:p>
        </p:txBody>
      </p:sp>
      <p:sp>
        <p:nvSpPr>
          <p:cNvPr id="1006" name="Google Shape;1006;p73"/>
          <p:cNvSpPr txBox="1"/>
          <p:nvPr/>
        </p:nvSpPr>
        <p:spPr>
          <a:xfrm>
            <a:off x="777240" y="2971800"/>
            <a:ext cx="91440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600"/>
              <a:buFont typeface="Poppins"/>
              <a:buNone/>
            </a:pPr>
            <a:r>
              <a:rPr b="1" i="0" lang="en-US" sz="5600" u="none" cap="none" strike="noStrike">
                <a:solidFill>
                  <a:srgbClr val="FFFFFF"/>
                </a:solidFill>
                <a:latin typeface="Poppins"/>
                <a:ea typeface="Poppins"/>
                <a:cs typeface="Poppins"/>
                <a:sym typeface="Poppins"/>
              </a:rPr>
              <a:t>Other</a:t>
            </a:r>
            <a:endParaRPr b="0" i="0" sz="5600" u="none" cap="none" strike="noStrike">
              <a:solidFill>
                <a:schemeClr val="dk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74"/>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74"/>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74"/>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015" name="Google Shape;1015;p74"/>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74"/>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017" name="Google Shape;1017;p74"/>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2026 Housing Act: FCU Board Meetings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018" name="Google Shape;1018;p74"/>
          <p:cNvSpPr txBox="1"/>
          <p:nvPr/>
        </p:nvSpPr>
        <p:spPr>
          <a:xfrm>
            <a:off x="640080" y="1847088"/>
            <a:ext cx="10881300" cy="52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21st Century Road to Housing Act (2026 Housing Act), which became law on July 11, 2026, amended Federal credit union (FCU) Board of Directors (Board) meeting requirements established by the FCU Act.</a:t>
            </a:r>
            <a:endParaRPr b="0" i="0" sz="1700" u="none" cap="none" strike="noStrike">
              <a:solidFill>
                <a:schemeClr val="dk1"/>
              </a:solidFill>
              <a:latin typeface="Arial"/>
              <a:ea typeface="Arial"/>
              <a:cs typeface="Arial"/>
              <a:sym typeface="Arial"/>
            </a:endParaRPr>
          </a:p>
        </p:txBody>
      </p:sp>
      <p:sp>
        <p:nvSpPr>
          <p:cNvPr id="1019" name="Google Shape;1019;p74"/>
          <p:cNvSpPr/>
          <p:nvPr/>
        </p:nvSpPr>
        <p:spPr>
          <a:xfrm>
            <a:off x="640080" y="264261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74"/>
          <p:cNvSpPr txBox="1"/>
          <p:nvPr/>
        </p:nvSpPr>
        <p:spPr>
          <a:xfrm>
            <a:off x="822960" y="264261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7/11/2026</a:t>
            </a:r>
            <a:endParaRPr b="0" i="0" sz="1400" u="none" cap="none" strike="noStrike">
              <a:solidFill>
                <a:schemeClr val="dk1"/>
              </a:solidFill>
              <a:latin typeface="Arial"/>
              <a:ea typeface="Arial"/>
              <a:cs typeface="Arial"/>
              <a:sym typeface="Arial"/>
            </a:endParaRPr>
          </a:p>
        </p:txBody>
      </p:sp>
      <p:sp>
        <p:nvSpPr>
          <p:cNvPr id="1021" name="Google Shape;1021;p74"/>
          <p:cNvSpPr/>
          <p:nvPr/>
        </p:nvSpPr>
        <p:spPr>
          <a:xfrm>
            <a:off x="640080" y="3209544"/>
            <a:ext cx="3310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74"/>
          <p:cNvSpPr txBox="1"/>
          <p:nvPr/>
        </p:nvSpPr>
        <p:spPr>
          <a:xfrm>
            <a:off x="822960" y="3209544"/>
            <a:ext cx="3035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7/11/2026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sp>
        <p:nvSpPr>
          <p:cNvPr id="1028" name="Google Shape;1028;p75"/>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75"/>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75"/>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031" name="Google Shape;1031;p75"/>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75"/>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033" name="Google Shape;1033;p75"/>
          <p:cNvSpPr txBox="1"/>
          <p:nvPr/>
        </p:nvSpPr>
        <p:spPr>
          <a:xfrm>
            <a:off x="640080" y="1143000"/>
            <a:ext cx="10881300" cy="87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300"/>
              <a:buFont typeface="Poppins"/>
              <a:buNone/>
            </a:pPr>
            <a:r>
              <a:rPr b="1" i="0" lang="en-US" sz="2300" u="sng" cap="none" strike="noStrike">
                <a:solidFill>
                  <a:schemeClr val="hlink"/>
                </a:solidFill>
                <a:latin typeface="Poppins"/>
                <a:ea typeface="Poppins"/>
                <a:cs typeface="Poppins"/>
                <a:sym typeface="Poppins"/>
                <a:hlinkClick r:id="rId3"/>
              </a:rPr>
              <a:t>2026 Housing Act: FDIC-Insured Bank Exam Cycle Asset Thresholds</a:t>
            </a:r>
            <a:r>
              <a:rPr b="0" i="0" lang="en-US" sz="2300" u="none" cap="none" strike="noStrike">
                <a:solidFill>
                  <a:srgbClr val="5B6B82"/>
                </a:solidFill>
                <a:latin typeface="Poppins"/>
                <a:ea typeface="Poppins"/>
                <a:cs typeface="Poppins"/>
                <a:sym typeface="Poppins"/>
              </a:rPr>
              <a:t> - </a:t>
            </a:r>
            <a:r>
              <a:rPr b="0" i="0" lang="en-US" sz="2300" u="sng" cap="none" strike="noStrike">
                <a:solidFill>
                  <a:schemeClr val="hlink"/>
                </a:solidFill>
                <a:latin typeface="Poppins"/>
                <a:ea typeface="Poppins"/>
                <a:cs typeface="Poppins"/>
                <a:sym typeface="Poppins"/>
                <a:hlinkClick r:id="rId4"/>
              </a:rPr>
              <a:t>RegAdvisor Alert</a:t>
            </a:r>
            <a:endParaRPr b="0" i="0" sz="2300" u="none" cap="none" strike="noStrike">
              <a:solidFill>
                <a:schemeClr val="dk1"/>
              </a:solidFill>
              <a:latin typeface="Arial"/>
              <a:ea typeface="Arial"/>
              <a:cs typeface="Arial"/>
              <a:sym typeface="Arial"/>
            </a:endParaRPr>
          </a:p>
        </p:txBody>
      </p:sp>
      <p:sp>
        <p:nvSpPr>
          <p:cNvPr id="1034" name="Google Shape;1034;p75"/>
          <p:cNvSpPr txBox="1"/>
          <p:nvPr/>
        </p:nvSpPr>
        <p:spPr>
          <a:xfrm>
            <a:off x="640080" y="2249424"/>
            <a:ext cx="10881300" cy="52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21st Century Road to Housing Act (2026 Housing Act), which became law on July 11, 2026, amended examination cycle-related asset thresholds established by the Federal Deposit Insurance Act.</a:t>
            </a:r>
            <a:endParaRPr b="0" i="0" sz="1700" u="none" cap="none" strike="noStrike">
              <a:solidFill>
                <a:schemeClr val="dk1"/>
              </a:solidFill>
              <a:latin typeface="Arial"/>
              <a:ea typeface="Arial"/>
              <a:cs typeface="Arial"/>
              <a:sym typeface="Arial"/>
            </a:endParaRPr>
          </a:p>
        </p:txBody>
      </p:sp>
      <p:sp>
        <p:nvSpPr>
          <p:cNvPr id="1035" name="Google Shape;1035;p75"/>
          <p:cNvSpPr/>
          <p:nvPr/>
        </p:nvSpPr>
        <p:spPr>
          <a:xfrm>
            <a:off x="640080" y="3044952"/>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75"/>
          <p:cNvSpPr txBox="1"/>
          <p:nvPr/>
        </p:nvSpPr>
        <p:spPr>
          <a:xfrm>
            <a:off x="822960" y="3044952"/>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7/11/2026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76"/>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76"/>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76"/>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045" name="Google Shape;1045;p76"/>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76"/>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047" name="Google Shape;1047;p76"/>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Reputation Risk - Prohibition</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048" name="Google Shape;1048;p76"/>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a Final Rule to formally eliminate reputation risk from its supervisory activities and make conforming edits. The Final Rule does not impose any additional expectations or requirements on credit unions.</a:t>
            </a:r>
            <a:endParaRPr b="0" i="0" sz="1700" u="none" cap="none" strike="noStrike">
              <a:solidFill>
                <a:schemeClr val="dk1"/>
              </a:solidFill>
              <a:latin typeface="Arial"/>
              <a:ea typeface="Arial"/>
              <a:cs typeface="Arial"/>
              <a:sym typeface="Arial"/>
            </a:endParaRPr>
          </a:p>
        </p:txBody>
      </p:sp>
      <p:sp>
        <p:nvSpPr>
          <p:cNvPr id="1049" name="Google Shape;1049;p76"/>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76"/>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7/27/2026</a:t>
            </a:r>
            <a:endParaRPr b="0" i="0" sz="1400" u="none" cap="none" strike="noStrike">
              <a:solidFill>
                <a:schemeClr val="dk1"/>
              </a:solidFill>
              <a:latin typeface="Arial"/>
              <a:ea typeface="Arial"/>
              <a:cs typeface="Arial"/>
              <a:sym typeface="Arial"/>
            </a:endParaRPr>
          </a:p>
        </p:txBody>
      </p:sp>
      <p:sp>
        <p:nvSpPr>
          <p:cNvPr id="1051" name="Google Shape;1051;p76"/>
          <p:cNvSpPr/>
          <p:nvPr/>
        </p:nvSpPr>
        <p:spPr>
          <a:xfrm>
            <a:off x="640080" y="3465576"/>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76"/>
          <p:cNvSpPr txBox="1"/>
          <p:nvPr/>
        </p:nvSpPr>
        <p:spPr>
          <a:xfrm>
            <a:off x="822960" y="3465576"/>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7/27/2026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77"/>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77"/>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77"/>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061" name="Google Shape;1061;p77"/>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77"/>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063" name="Google Shape;1063;p77"/>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Chartering &amp; Field of Membership - Rescission</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064" name="Google Shape;1064;p77"/>
          <p:cNvSpPr txBox="1"/>
          <p:nvPr/>
        </p:nvSpPr>
        <p:spPr>
          <a:xfrm>
            <a:off x="640080" y="2322576"/>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a Final Rule to rescind Interpretive Ruling and Policy Statement 06-1 because it believes it is duplicative of Appendix B to Part 701-Chartering and Field of Membership Manual, which is the official source of NCUA chartering and field of membership (FOM) policies. Chartering and FOM requirements remain unaffected.</a:t>
            </a:r>
            <a:endParaRPr b="0" i="0" sz="1700" u="none" cap="none" strike="noStrike">
              <a:solidFill>
                <a:schemeClr val="dk1"/>
              </a:solidFill>
              <a:latin typeface="Arial"/>
              <a:ea typeface="Arial"/>
              <a:cs typeface="Arial"/>
              <a:sym typeface="Arial"/>
            </a:endParaRPr>
          </a:p>
        </p:txBody>
      </p:sp>
      <p:sp>
        <p:nvSpPr>
          <p:cNvPr id="1065" name="Google Shape;1065;p77"/>
          <p:cNvSpPr/>
          <p:nvPr/>
        </p:nvSpPr>
        <p:spPr>
          <a:xfrm>
            <a:off x="640080" y="3639312"/>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77"/>
          <p:cNvSpPr txBox="1"/>
          <p:nvPr/>
        </p:nvSpPr>
        <p:spPr>
          <a:xfrm>
            <a:off x="822960" y="3639312"/>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9/8/2026</a:t>
            </a:r>
            <a:endParaRPr b="0" i="0" sz="1400" u="none" cap="none" strike="noStrike">
              <a:solidFill>
                <a:schemeClr val="dk1"/>
              </a:solidFill>
              <a:latin typeface="Arial"/>
              <a:ea typeface="Arial"/>
              <a:cs typeface="Arial"/>
              <a:sym typeface="Arial"/>
            </a:endParaRPr>
          </a:p>
        </p:txBody>
      </p:sp>
      <p:sp>
        <p:nvSpPr>
          <p:cNvPr id="1067" name="Google Shape;1067;p77"/>
          <p:cNvSpPr/>
          <p:nvPr/>
        </p:nvSpPr>
        <p:spPr>
          <a:xfrm>
            <a:off x="640080" y="4197096"/>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77"/>
          <p:cNvSpPr txBox="1"/>
          <p:nvPr/>
        </p:nvSpPr>
        <p:spPr>
          <a:xfrm>
            <a:off x="822960" y="4197096"/>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78"/>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78"/>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78"/>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077" name="Google Shape;1077;p78"/>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78"/>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079" name="Google Shape;1079;p78"/>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Chartering - Rescissions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080" name="Google Shape;1080;p78"/>
          <p:cNvSpPr txBox="1"/>
          <p:nvPr/>
        </p:nvSpPr>
        <p:spPr>
          <a:xfrm>
            <a:off x="640080" y="1847088"/>
            <a:ext cx="10881300" cy="12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Final Rules to rescind three chartering-related Interpretative Ruling and Policy Statements because it believes they are obsolete and duplicative of Appendix B to Part 701-Chartering and Field of Membership Manual, which is the official source of chartering policies and contains up-to-date iterations of the provisions originally introduced in the IRPSs. These rescissions do not change any requirements.</a:t>
            </a:r>
            <a:endParaRPr b="0" i="0" sz="1700" u="none" cap="none" strike="noStrike">
              <a:solidFill>
                <a:schemeClr val="dk1"/>
              </a:solidFill>
              <a:latin typeface="Arial"/>
              <a:ea typeface="Arial"/>
              <a:cs typeface="Arial"/>
              <a:sym typeface="Arial"/>
            </a:endParaRPr>
          </a:p>
        </p:txBody>
      </p:sp>
      <p:sp>
        <p:nvSpPr>
          <p:cNvPr id="1081" name="Google Shape;1081;p78"/>
          <p:cNvSpPr/>
          <p:nvPr/>
        </p:nvSpPr>
        <p:spPr>
          <a:xfrm>
            <a:off x="640080" y="341985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78"/>
          <p:cNvSpPr txBox="1"/>
          <p:nvPr/>
        </p:nvSpPr>
        <p:spPr>
          <a:xfrm>
            <a:off x="822960" y="341985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9/8/2026</a:t>
            </a:r>
            <a:endParaRPr b="0" i="0" sz="1400" u="none" cap="none" strike="noStrike">
              <a:solidFill>
                <a:schemeClr val="dk1"/>
              </a:solidFill>
              <a:latin typeface="Arial"/>
              <a:ea typeface="Arial"/>
              <a:cs typeface="Arial"/>
              <a:sym typeface="Arial"/>
            </a:endParaRPr>
          </a:p>
        </p:txBody>
      </p:sp>
      <p:sp>
        <p:nvSpPr>
          <p:cNvPr id="1083" name="Google Shape;1083;p78"/>
          <p:cNvSpPr/>
          <p:nvPr/>
        </p:nvSpPr>
        <p:spPr>
          <a:xfrm>
            <a:off x="640080" y="3986784"/>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78"/>
          <p:cNvSpPr txBox="1"/>
          <p:nvPr/>
        </p:nvSpPr>
        <p:spPr>
          <a:xfrm>
            <a:off x="822960" y="3986784"/>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sp>
        <p:nvSpPr>
          <p:cNvPr id="1090" name="Google Shape;1090;p79"/>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79"/>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79"/>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093" name="Google Shape;1093;p79"/>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79"/>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095" name="Google Shape;1095;p79"/>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Insurance</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096" name="Google Shape;1096;p79"/>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Final Rules to remove National Credit Union Share Insurance Fund requirements from 12 CFR part 741, which applies to all Federally insured credit unions, that it believes are overly burdensome and/or redundant.</a:t>
            </a:r>
            <a:endParaRPr b="0" i="0" sz="1700" u="none" cap="none" strike="noStrike">
              <a:solidFill>
                <a:schemeClr val="dk1"/>
              </a:solidFill>
              <a:latin typeface="Arial"/>
              <a:ea typeface="Arial"/>
              <a:cs typeface="Arial"/>
              <a:sym typeface="Arial"/>
            </a:endParaRPr>
          </a:p>
        </p:txBody>
      </p:sp>
      <p:sp>
        <p:nvSpPr>
          <p:cNvPr id="1097" name="Google Shape;1097;p79"/>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79"/>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9/8/2026</a:t>
            </a:r>
            <a:endParaRPr b="0" i="0" sz="1400" u="none" cap="none" strike="noStrike">
              <a:solidFill>
                <a:schemeClr val="dk1"/>
              </a:solidFill>
              <a:latin typeface="Arial"/>
              <a:ea typeface="Arial"/>
              <a:cs typeface="Arial"/>
              <a:sym typeface="Arial"/>
            </a:endParaRPr>
          </a:p>
        </p:txBody>
      </p:sp>
      <p:sp>
        <p:nvSpPr>
          <p:cNvPr id="1099" name="Google Shape;1099;p79"/>
          <p:cNvSpPr/>
          <p:nvPr/>
        </p:nvSpPr>
        <p:spPr>
          <a:xfrm>
            <a:off x="640080" y="3465576"/>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79"/>
          <p:cNvSpPr txBox="1"/>
          <p:nvPr/>
        </p:nvSpPr>
        <p:spPr>
          <a:xfrm>
            <a:off x="822960" y="3465576"/>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5" name="Shape 1105"/>
        <p:cNvGrpSpPr/>
        <p:nvPr/>
      </p:nvGrpSpPr>
      <p:grpSpPr>
        <a:xfrm>
          <a:off x="0" y="0"/>
          <a:ext cx="0" cy="0"/>
          <a:chOff x="0" y="0"/>
          <a:chExt cx="0" cy="0"/>
        </a:xfrm>
      </p:grpSpPr>
      <p:sp>
        <p:nvSpPr>
          <p:cNvPr id="1106" name="Google Shape;1106;p80"/>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80"/>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80"/>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109" name="Google Shape;1109;p80"/>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80"/>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111" name="Google Shape;1111;p80"/>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Obligations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112" name="Google Shape;1112;p80"/>
          <p:cNvSpPr txBox="1"/>
          <p:nvPr/>
        </p:nvSpPr>
        <p:spPr>
          <a:xfrm>
            <a:off x="640080" y="1847088"/>
            <a:ext cx="10881300" cy="12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a Final Rule to simplify regulations governing the purchase, sale, and pledge of eligible obligations by removing the prescriptive lists of items required in a Federal credit union's (FCU's) related written policies, as well as the detailed requirements regarding conflicts of interest (COI) and compensation. FCUs are still required to maintain written policies and comply with broader existing COI provisions. Conforming, technical amendments were also implemented.</a:t>
            </a:r>
            <a:endParaRPr b="0" i="0" sz="1700" u="none" cap="none" strike="noStrike">
              <a:solidFill>
                <a:schemeClr val="dk1"/>
              </a:solidFill>
              <a:latin typeface="Arial"/>
              <a:ea typeface="Arial"/>
              <a:cs typeface="Arial"/>
              <a:sym typeface="Arial"/>
            </a:endParaRPr>
          </a:p>
        </p:txBody>
      </p:sp>
      <p:sp>
        <p:nvSpPr>
          <p:cNvPr id="1113" name="Google Shape;1113;p80"/>
          <p:cNvSpPr/>
          <p:nvPr/>
        </p:nvSpPr>
        <p:spPr>
          <a:xfrm>
            <a:off x="640080" y="341985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80"/>
          <p:cNvSpPr txBox="1"/>
          <p:nvPr/>
        </p:nvSpPr>
        <p:spPr>
          <a:xfrm>
            <a:off x="822960" y="341985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9/8/2026</a:t>
            </a:r>
            <a:endParaRPr b="0" i="0" sz="1400" u="none" cap="none" strike="noStrike">
              <a:solidFill>
                <a:schemeClr val="dk1"/>
              </a:solidFill>
              <a:latin typeface="Arial"/>
              <a:ea typeface="Arial"/>
              <a:cs typeface="Arial"/>
              <a:sym typeface="Arial"/>
            </a:endParaRPr>
          </a:p>
        </p:txBody>
      </p:sp>
      <p:sp>
        <p:nvSpPr>
          <p:cNvPr id="1115" name="Google Shape;1115;p80"/>
          <p:cNvSpPr/>
          <p:nvPr/>
        </p:nvSpPr>
        <p:spPr>
          <a:xfrm>
            <a:off x="640080" y="3986784"/>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80"/>
          <p:cNvSpPr txBox="1"/>
          <p:nvPr/>
        </p:nvSpPr>
        <p:spPr>
          <a:xfrm>
            <a:off x="822960" y="3986784"/>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81"/>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81"/>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81"/>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125" name="Google Shape;1125;p81"/>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81"/>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127" name="Google Shape;1127;p81"/>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Service Contracts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128" name="Google Shape;1128;p81"/>
          <p:cNvSpPr txBox="1"/>
          <p:nvPr/>
        </p:nvSpPr>
        <p:spPr>
          <a:xfrm>
            <a:off x="640080" y="1847088"/>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a Final Rule to remove written service contract requirements but continues to expect Federal credit unions to adhere to standard business practices and maintain safe and sound practices regarding third-party contracts, including that all contracts should be written. The Final Rule also relocates related provisions.</a:t>
            </a:r>
            <a:endParaRPr b="0" i="0" sz="1700" u="none" cap="none" strike="noStrike">
              <a:solidFill>
                <a:schemeClr val="dk1"/>
              </a:solidFill>
              <a:latin typeface="Arial"/>
              <a:ea typeface="Arial"/>
              <a:cs typeface="Arial"/>
              <a:sym typeface="Arial"/>
            </a:endParaRPr>
          </a:p>
        </p:txBody>
      </p:sp>
      <p:sp>
        <p:nvSpPr>
          <p:cNvPr id="1129" name="Google Shape;1129;p81"/>
          <p:cNvSpPr/>
          <p:nvPr/>
        </p:nvSpPr>
        <p:spPr>
          <a:xfrm>
            <a:off x="640080" y="3154680"/>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81"/>
          <p:cNvSpPr txBox="1"/>
          <p:nvPr/>
        </p:nvSpPr>
        <p:spPr>
          <a:xfrm>
            <a:off x="822960" y="3154680"/>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9/8/2026</a:t>
            </a:r>
            <a:endParaRPr b="0" i="0" sz="1400" u="none" cap="none" strike="noStrike">
              <a:solidFill>
                <a:schemeClr val="dk1"/>
              </a:solidFill>
              <a:latin typeface="Arial"/>
              <a:ea typeface="Arial"/>
              <a:cs typeface="Arial"/>
              <a:sym typeface="Arial"/>
            </a:endParaRPr>
          </a:p>
        </p:txBody>
      </p:sp>
      <p:sp>
        <p:nvSpPr>
          <p:cNvPr id="1131" name="Google Shape;1131;p81"/>
          <p:cNvSpPr/>
          <p:nvPr/>
        </p:nvSpPr>
        <p:spPr>
          <a:xfrm>
            <a:off x="640080" y="3721608"/>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81"/>
          <p:cNvSpPr txBox="1"/>
          <p:nvPr/>
        </p:nvSpPr>
        <p:spPr>
          <a:xfrm>
            <a:off x="822960" y="3721608"/>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82"/>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82"/>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82"/>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141" name="Google Shape;1141;p82"/>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82"/>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143" name="Google Shape;1143;p82"/>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Vehicle Loan Servicing</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144" name="Google Shape;1144;p82"/>
          <p:cNvSpPr txBox="1"/>
          <p:nvPr/>
        </p:nvSpPr>
        <p:spPr>
          <a:xfrm>
            <a:off x="640080" y="1847088"/>
            <a:ext cx="10881300" cy="155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a Final Rule to remove regulations regarding third-party servicing of indirect vehicle loans to provide credit unions with more flexibility, although each credit union's Board of Directors will continue to be responsible for developing policies and procedures that protect the safety and soundness of the credit union and ensure that indirect vehicle loan purchases serviced by third parties appropriately reflect the credit union's size and transaction complexity. The NCUA will continue to monitor credit unions through the examination process.</a:t>
            </a:r>
            <a:endParaRPr b="0" i="0" sz="1700" u="none" cap="none" strike="noStrike">
              <a:solidFill>
                <a:schemeClr val="dk1"/>
              </a:solidFill>
              <a:latin typeface="Arial"/>
              <a:ea typeface="Arial"/>
              <a:cs typeface="Arial"/>
              <a:sym typeface="Arial"/>
            </a:endParaRPr>
          </a:p>
        </p:txBody>
      </p:sp>
      <p:sp>
        <p:nvSpPr>
          <p:cNvPr id="1145" name="Google Shape;1145;p82"/>
          <p:cNvSpPr/>
          <p:nvPr/>
        </p:nvSpPr>
        <p:spPr>
          <a:xfrm>
            <a:off x="640080" y="367588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82"/>
          <p:cNvSpPr txBox="1"/>
          <p:nvPr/>
        </p:nvSpPr>
        <p:spPr>
          <a:xfrm>
            <a:off x="822960" y="367588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9/8/2026</a:t>
            </a:r>
            <a:endParaRPr b="0" i="0" sz="1400" u="none" cap="none" strike="noStrike">
              <a:solidFill>
                <a:schemeClr val="dk1"/>
              </a:solidFill>
              <a:latin typeface="Arial"/>
              <a:ea typeface="Arial"/>
              <a:cs typeface="Arial"/>
              <a:sym typeface="Arial"/>
            </a:endParaRPr>
          </a:p>
        </p:txBody>
      </p:sp>
      <p:sp>
        <p:nvSpPr>
          <p:cNvPr id="1147" name="Google Shape;1147;p82"/>
          <p:cNvSpPr/>
          <p:nvPr/>
        </p:nvSpPr>
        <p:spPr>
          <a:xfrm>
            <a:off x="640080" y="4242816"/>
            <a:ext cx="32187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82"/>
          <p:cNvSpPr txBox="1"/>
          <p:nvPr/>
        </p:nvSpPr>
        <p:spPr>
          <a:xfrm>
            <a:off x="822960" y="4242816"/>
            <a:ext cx="2944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9/8/2026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sp>
        <p:nvSpPr>
          <p:cNvPr id="1154" name="Google Shape;1154;p83"/>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83"/>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83"/>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157" name="Google Shape;1157;p83"/>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83"/>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159" name="Google Shape;1159;p83"/>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Bank Agencies: Exam Cycle Asset Threshold</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160" name="Google Shape;1160;p83"/>
          <p:cNvSpPr txBox="1"/>
          <p:nvPr/>
        </p:nvSpPr>
        <p:spPr>
          <a:xfrm>
            <a:off x="640080" y="1847088"/>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Office of the Comptroller of the Currency, the Board of Governors of the Federal Reserve System, and the Federal Deposit Insurance Corporation (collectively: Agencies) issued a Joint Interim Final Rule and Request for Comments to implement provisions of the 21st Century Road to Housing Act that increase the total asset threshold for certain supervised institutions to qualify for extended exam cycles, and to solicit related feedback.</a:t>
            </a:r>
            <a:endParaRPr b="0" i="0" sz="1700" u="none" cap="none" strike="noStrike">
              <a:solidFill>
                <a:schemeClr val="dk1"/>
              </a:solidFill>
              <a:latin typeface="Arial"/>
              <a:ea typeface="Arial"/>
              <a:cs typeface="Arial"/>
              <a:sym typeface="Arial"/>
            </a:endParaRPr>
          </a:p>
        </p:txBody>
      </p:sp>
      <p:sp>
        <p:nvSpPr>
          <p:cNvPr id="1161" name="Google Shape;1161;p83"/>
          <p:cNvSpPr/>
          <p:nvPr/>
        </p:nvSpPr>
        <p:spPr>
          <a:xfrm>
            <a:off x="640080" y="3154680"/>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83"/>
          <p:cNvSpPr txBox="1"/>
          <p:nvPr/>
        </p:nvSpPr>
        <p:spPr>
          <a:xfrm>
            <a:off x="822960" y="3154680"/>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9/14/2026</a:t>
            </a:r>
            <a:endParaRPr b="0" i="0" sz="1400" u="none" cap="none" strike="noStrike">
              <a:solidFill>
                <a:schemeClr val="dk1"/>
              </a:solidFill>
              <a:latin typeface="Arial"/>
              <a:ea typeface="Arial"/>
              <a:cs typeface="Arial"/>
              <a:sym typeface="Arial"/>
            </a:endParaRPr>
          </a:p>
        </p:txBody>
      </p:sp>
      <p:sp>
        <p:nvSpPr>
          <p:cNvPr id="1163" name="Google Shape;1163;p83"/>
          <p:cNvSpPr/>
          <p:nvPr/>
        </p:nvSpPr>
        <p:spPr>
          <a:xfrm>
            <a:off x="640080" y="3721608"/>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83"/>
          <p:cNvSpPr txBox="1"/>
          <p:nvPr/>
        </p:nvSpPr>
        <p:spPr>
          <a:xfrm>
            <a:off x="822960" y="3721608"/>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9/14/2026</a:t>
            </a:r>
            <a:endParaRPr b="0" i="0" sz="1400" u="none" cap="none" strike="noStrike">
              <a:solidFill>
                <a:schemeClr val="dk1"/>
              </a:solidFill>
              <a:latin typeface="Arial"/>
              <a:ea typeface="Arial"/>
              <a:cs typeface="Arial"/>
              <a:sym typeface="Arial"/>
            </a:endParaRPr>
          </a:p>
        </p:txBody>
      </p:sp>
      <p:sp>
        <p:nvSpPr>
          <p:cNvPr id="1165" name="Google Shape;1165;p83"/>
          <p:cNvSpPr/>
          <p:nvPr/>
        </p:nvSpPr>
        <p:spPr>
          <a:xfrm>
            <a:off x="640080" y="428853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83"/>
          <p:cNvSpPr txBox="1"/>
          <p:nvPr/>
        </p:nvSpPr>
        <p:spPr>
          <a:xfrm>
            <a:off x="822960" y="428853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10/14/2026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84"/>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84"/>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84"/>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175" name="Google Shape;1175;p84"/>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84"/>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177" name="Google Shape;1177;p84"/>
          <p:cNvSpPr txBox="1"/>
          <p:nvPr/>
        </p:nvSpPr>
        <p:spPr>
          <a:xfrm>
            <a:off x="640080" y="1143000"/>
            <a:ext cx="10881300" cy="84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200"/>
              <a:buFont typeface="Poppins"/>
              <a:buNone/>
            </a:pPr>
            <a:r>
              <a:rPr b="1" i="0" lang="en-US" sz="2200" u="sng" cap="none" strike="noStrike">
                <a:solidFill>
                  <a:schemeClr val="hlink"/>
                </a:solidFill>
                <a:latin typeface="Poppins"/>
                <a:ea typeface="Poppins"/>
                <a:cs typeface="Poppins"/>
                <a:sym typeface="Poppins"/>
                <a:hlinkClick r:id="rId3"/>
              </a:rPr>
              <a:t>FRB: Regulation A: Extensions of Credit by FRBanks - September 2026</a:t>
            </a:r>
            <a:r>
              <a:rPr b="0" i="0" lang="en-US" sz="2200" u="none" cap="none" strike="noStrike">
                <a:solidFill>
                  <a:srgbClr val="5B6B82"/>
                </a:solidFill>
                <a:latin typeface="Poppins"/>
                <a:ea typeface="Poppins"/>
                <a:cs typeface="Poppins"/>
                <a:sym typeface="Poppins"/>
              </a:rPr>
              <a:t> - </a:t>
            </a:r>
            <a:r>
              <a:rPr b="0" i="0" lang="en-US" sz="2200" u="sng" cap="none" strike="noStrike">
                <a:solidFill>
                  <a:schemeClr val="hlink"/>
                </a:solidFill>
                <a:latin typeface="Poppins"/>
                <a:ea typeface="Poppins"/>
                <a:cs typeface="Poppins"/>
                <a:sym typeface="Poppins"/>
                <a:hlinkClick r:id="rId4"/>
              </a:rPr>
              <a:t>RegAdvisor Alert</a:t>
            </a:r>
            <a:endParaRPr b="0" i="0" sz="2200" u="none" cap="none" strike="noStrike">
              <a:solidFill>
                <a:schemeClr val="dk1"/>
              </a:solidFill>
              <a:latin typeface="Arial"/>
              <a:ea typeface="Arial"/>
              <a:cs typeface="Arial"/>
              <a:sym typeface="Arial"/>
            </a:endParaRPr>
          </a:p>
        </p:txBody>
      </p:sp>
      <p:sp>
        <p:nvSpPr>
          <p:cNvPr id="1178" name="Google Shape;1178;p84"/>
          <p:cNvSpPr txBox="1"/>
          <p:nvPr/>
        </p:nvSpPr>
        <p:spPr>
          <a:xfrm>
            <a:off x="640080" y="221284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Effective September 17, 2026, the Board of Governors of the Federal Reserve (FRB) issued a Final Rule to increase the rate for primary credit at each Federal Reserve Bank by 25 basis points, from 3.75% to 4%. As a result, the secondary credit rate increased from 4.25% to 4.5%.</a:t>
            </a:r>
            <a:endParaRPr b="0" i="0" sz="1700" u="none" cap="none" strike="noStrike">
              <a:solidFill>
                <a:schemeClr val="dk1"/>
              </a:solidFill>
              <a:latin typeface="Arial"/>
              <a:ea typeface="Arial"/>
              <a:cs typeface="Arial"/>
              <a:sym typeface="Arial"/>
            </a:endParaRPr>
          </a:p>
        </p:txBody>
      </p:sp>
      <p:sp>
        <p:nvSpPr>
          <p:cNvPr id="1179" name="Google Shape;1179;p84"/>
          <p:cNvSpPr/>
          <p:nvPr/>
        </p:nvSpPr>
        <p:spPr>
          <a:xfrm>
            <a:off x="640080" y="326440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84"/>
          <p:cNvSpPr txBox="1"/>
          <p:nvPr/>
        </p:nvSpPr>
        <p:spPr>
          <a:xfrm>
            <a:off x="822960" y="326440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9/30/2026</a:t>
            </a:r>
            <a:endParaRPr b="0" i="0" sz="1400" u="none" cap="none" strike="noStrike">
              <a:solidFill>
                <a:schemeClr val="dk1"/>
              </a:solidFill>
              <a:latin typeface="Arial"/>
              <a:ea typeface="Arial"/>
              <a:cs typeface="Arial"/>
              <a:sym typeface="Arial"/>
            </a:endParaRPr>
          </a:p>
        </p:txBody>
      </p:sp>
      <p:sp>
        <p:nvSpPr>
          <p:cNvPr id="1181" name="Google Shape;1181;p84"/>
          <p:cNvSpPr/>
          <p:nvPr/>
        </p:nvSpPr>
        <p:spPr>
          <a:xfrm>
            <a:off x="640080" y="3831336"/>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84"/>
          <p:cNvSpPr txBox="1"/>
          <p:nvPr/>
        </p:nvSpPr>
        <p:spPr>
          <a:xfrm>
            <a:off x="822960" y="3831336"/>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9/30/2026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85"/>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85"/>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85"/>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191" name="Google Shape;1191;p85"/>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85"/>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193" name="Google Shape;1193;p85"/>
          <p:cNvSpPr txBox="1"/>
          <p:nvPr/>
        </p:nvSpPr>
        <p:spPr>
          <a:xfrm>
            <a:off x="640080" y="1143000"/>
            <a:ext cx="10881300" cy="87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300"/>
              <a:buFont typeface="Poppins"/>
              <a:buNone/>
            </a:pPr>
            <a:r>
              <a:rPr b="1" i="0" lang="en-US" sz="2300" u="sng" cap="none" strike="noStrike">
                <a:solidFill>
                  <a:schemeClr val="hlink"/>
                </a:solidFill>
                <a:latin typeface="Poppins"/>
                <a:ea typeface="Poppins"/>
                <a:cs typeface="Poppins"/>
                <a:sym typeface="Poppins"/>
                <a:hlinkClick r:id="rId3"/>
              </a:rPr>
              <a:t>FRB: Regulation D: Interest Paid on FRB Balances - September 2026</a:t>
            </a:r>
            <a:r>
              <a:rPr b="0" i="0" lang="en-US" sz="2300" u="none" cap="none" strike="noStrike">
                <a:solidFill>
                  <a:srgbClr val="5B6B82"/>
                </a:solidFill>
                <a:latin typeface="Poppins"/>
                <a:ea typeface="Poppins"/>
                <a:cs typeface="Poppins"/>
                <a:sym typeface="Poppins"/>
              </a:rPr>
              <a:t> - </a:t>
            </a:r>
            <a:r>
              <a:rPr b="0" i="0" lang="en-US" sz="2300" u="sng" cap="none" strike="noStrike">
                <a:solidFill>
                  <a:schemeClr val="hlink"/>
                </a:solidFill>
                <a:latin typeface="Poppins"/>
                <a:ea typeface="Poppins"/>
                <a:cs typeface="Poppins"/>
                <a:sym typeface="Poppins"/>
                <a:hlinkClick r:id="rId4"/>
              </a:rPr>
              <a:t>RegAdvisor Alert</a:t>
            </a:r>
            <a:endParaRPr b="0" i="0" sz="2300" u="none" cap="none" strike="noStrike">
              <a:solidFill>
                <a:schemeClr val="dk1"/>
              </a:solidFill>
              <a:latin typeface="Arial"/>
              <a:ea typeface="Arial"/>
              <a:cs typeface="Arial"/>
              <a:sym typeface="Arial"/>
            </a:endParaRPr>
          </a:p>
        </p:txBody>
      </p:sp>
      <p:sp>
        <p:nvSpPr>
          <p:cNvPr id="1194" name="Google Shape;1194;p85"/>
          <p:cNvSpPr txBox="1"/>
          <p:nvPr/>
        </p:nvSpPr>
        <p:spPr>
          <a:xfrm>
            <a:off x="640080" y="2249424"/>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Effective September 17, 2026, the Board of Governors of the Federal Reserve (FRB) issued a Final Rule to increase the interest rate paid on balances maintained at Federal Reserve Banks by or on behalf of eligible institutions. The rate increased by 0.25% to 3.9%.</a:t>
            </a:r>
            <a:endParaRPr b="0" i="0" sz="1700" u="none" cap="none" strike="noStrike">
              <a:solidFill>
                <a:schemeClr val="dk1"/>
              </a:solidFill>
              <a:latin typeface="Arial"/>
              <a:ea typeface="Arial"/>
              <a:cs typeface="Arial"/>
              <a:sym typeface="Arial"/>
            </a:endParaRPr>
          </a:p>
        </p:txBody>
      </p:sp>
      <p:sp>
        <p:nvSpPr>
          <p:cNvPr id="1195" name="Google Shape;1195;p85"/>
          <p:cNvSpPr/>
          <p:nvPr/>
        </p:nvSpPr>
        <p:spPr>
          <a:xfrm>
            <a:off x="640080" y="3300984"/>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85"/>
          <p:cNvSpPr txBox="1"/>
          <p:nvPr/>
        </p:nvSpPr>
        <p:spPr>
          <a:xfrm>
            <a:off x="822960" y="3300984"/>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9/30/2026</a:t>
            </a:r>
            <a:endParaRPr b="0" i="0" sz="1400" u="none" cap="none" strike="noStrike">
              <a:solidFill>
                <a:schemeClr val="dk1"/>
              </a:solidFill>
              <a:latin typeface="Arial"/>
              <a:ea typeface="Arial"/>
              <a:cs typeface="Arial"/>
              <a:sym typeface="Arial"/>
            </a:endParaRPr>
          </a:p>
        </p:txBody>
      </p:sp>
      <p:sp>
        <p:nvSpPr>
          <p:cNvPr id="1197" name="Google Shape;1197;p85"/>
          <p:cNvSpPr/>
          <p:nvPr/>
        </p:nvSpPr>
        <p:spPr>
          <a:xfrm>
            <a:off x="640080" y="3867912"/>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85"/>
          <p:cNvSpPr txBox="1"/>
          <p:nvPr/>
        </p:nvSpPr>
        <p:spPr>
          <a:xfrm>
            <a:off x="822960" y="3867912"/>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9/30/2026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sp>
        <p:nvSpPr>
          <p:cNvPr id="1204" name="Google Shape;1204;p86"/>
          <p:cNvSpPr/>
          <p:nvPr/>
        </p:nvSpPr>
        <p:spPr>
          <a:xfrm>
            <a:off x="8503920" y="4206240"/>
            <a:ext cx="5029200" cy="5029200"/>
          </a:xfrm>
          <a:prstGeom prst="ellipse">
            <a:avLst/>
          </a:prstGeom>
          <a:solidFill>
            <a:srgbClr val="0ABFDC">
              <a:alpha val="5880"/>
            </a:srgbClr>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86"/>
          <p:cNvSpPr/>
          <p:nvPr/>
        </p:nvSpPr>
        <p:spPr>
          <a:xfrm>
            <a:off x="640080" y="502920"/>
            <a:ext cx="1737300" cy="347400"/>
          </a:xfrm>
          <a:prstGeom prst="roundRect">
            <a:avLst>
              <a:gd fmla="val 50000" name="adj"/>
            </a:avLst>
          </a:prstGeom>
          <a:solidFill>
            <a:srgbClr val="0ABFDC"/>
          </a:solidFill>
          <a:ln cap="flat" cmpd="sng" w="12700">
            <a:solidFill>
              <a:srgbClr val="0ABF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86"/>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FINAL RULE</a:t>
            </a:r>
            <a:endParaRPr b="0" i="0" sz="1100" u="none" cap="none" strike="noStrike">
              <a:solidFill>
                <a:schemeClr val="dk1"/>
              </a:solidFill>
              <a:latin typeface="Arial"/>
              <a:ea typeface="Arial"/>
              <a:cs typeface="Arial"/>
              <a:sym typeface="Arial"/>
            </a:endParaRPr>
          </a:p>
        </p:txBody>
      </p:sp>
      <p:sp>
        <p:nvSpPr>
          <p:cNvPr id="1207" name="Google Shape;1207;p86"/>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86"/>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209" name="Google Shape;1209;p86"/>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Agencies: FDTA Joint Data Standards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210" name="Google Shape;1210;p86"/>
          <p:cNvSpPr txBox="1"/>
          <p:nvPr/>
        </p:nvSpPr>
        <p:spPr>
          <a:xfrm>
            <a:off x="640080" y="1847088"/>
            <a:ext cx="10881300" cy="12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Office of the Comptroller of the Currency, the Board of Governors of the Federal Reserve System, the Federal Deposit Insurance Corporation, the National Credit Union Administration, the Consumer Financial Protection Bureau, and three other Federal agencies (collectively: the Agencies) issued a joint Final Rule to establish data standards to promote interoperability of financial regulatory data across these Agencies, as required by the Financial Data Transparency Act of 2022 (FDTA).</a:t>
            </a:r>
            <a:endParaRPr b="0" i="0" sz="1700" u="none" cap="none" strike="noStrike">
              <a:solidFill>
                <a:schemeClr val="dk1"/>
              </a:solidFill>
              <a:latin typeface="Arial"/>
              <a:ea typeface="Arial"/>
              <a:cs typeface="Arial"/>
              <a:sym typeface="Arial"/>
            </a:endParaRPr>
          </a:p>
        </p:txBody>
      </p:sp>
      <p:sp>
        <p:nvSpPr>
          <p:cNvPr id="1211" name="Google Shape;1211;p86"/>
          <p:cNvSpPr/>
          <p:nvPr/>
        </p:nvSpPr>
        <p:spPr>
          <a:xfrm>
            <a:off x="640080" y="341985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86"/>
          <p:cNvSpPr txBox="1"/>
          <p:nvPr/>
        </p:nvSpPr>
        <p:spPr>
          <a:xfrm>
            <a:off x="822960" y="341985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Effective 10/1/2026</a:t>
            </a:r>
            <a:endParaRPr b="0" i="0" sz="1400" u="none" cap="none" strike="noStrike">
              <a:solidFill>
                <a:schemeClr val="dk1"/>
              </a:solidFill>
              <a:latin typeface="Arial"/>
              <a:ea typeface="Arial"/>
              <a:cs typeface="Arial"/>
              <a:sym typeface="Arial"/>
            </a:endParaRPr>
          </a:p>
        </p:txBody>
      </p:sp>
      <p:sp>
        <p:nvSpPr>
          <p:cNvPr id="1213" name="Google Shape;1213;p86"/>
          <p:cNvSpPr/>
          <p:nvPr/>
        </p:nvSpPr>
        <p:spPr>
          <a:xfrm>
            <a:off x="640080" y="3986784"/>
            <a:ext cx="3319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86"/>
          <p:cNvSpPr txBox="1"/>
          <p:nvPr/>
        </p:nvSpPr>
        <p:spPr>
          <a:xfrm>
            <a:off x="822960" y="3986784"/>
            <a:ext cx="3045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Mandatory compliance 10/1/2026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sp>
        <p:nvSpPr>
          <p:cNvPr id="1220" name="Google Shape;1220;p87"/>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87"/>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87"/>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1223" name="Google Shape;1223;p87"/>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87"/>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225" name="Google Shape;1225;p87"/>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NCUA: Stablecoin Standards Implementation</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226" name="Google Shape;1226;p87"/>
          <p:cNvSpPr txBox="1"/>
          <p:nvPr/>
        </p:nvSpPr>
        <p:spPr>
          <a:xfrm>
            <a:off x="640080" y="1739601"/>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National Credit Union Administration (NCUA) issued a Proposed Rule that would implement the remaining requirements of the Guiding and Establishing National Innovation for U.S. Stablecoins Act; clarify related reserve assets, deposit/share insurance coverage, and the treatment of tokenized share accounts; and make conforming amendments.</a:t>
            </a:r>
            <a:endParaRPr b="0" i="0" sz="1700" u="none" cap="none" strike="noStrike">
              <a:solidFill>
                <a:schemeClr val="dk1"/>
              </a:solidFill>
              <a:latin typeface="Arial"/>
              <a:ea typeface="Arial"/>
              <a:cs typeface="Arial"/>
              <a:sym typeface="Arial"/>
            </a:endParaRPr>
          </a:p>
        </p:txBody>
      </p:sp>
      <p:sp>
        <p:nvSpPr>
          <p:cNvPr id="1227" name="Google Shape;1227;p87"/>
          <p:cNvSpPr/>
          <p:nvPr/>
        </p:nvSpPr>
        <p:spPr>
          <a:xfrm>
            <a:off x="640080" y="3056337"/>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87"/>
          <p:cNvSpPr txBox="1"/>
          <p:nvPr/>
        </p:nvSpPr>
        <p:spPr>
          <a:xfrm>
            <a:off x="822960" y="3056337"/>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7/17/2026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3" name="Shape 1233"/>
        <p:cNvGrpSpPr/>
        <p:nvPr/>
      </p:nvGrpSpPr>
      <p:grpSpPr>
        <a:xfrm>
          <a:off x="0" y="0"/>
          <a:ext cx="0" cy="0"/>
          <a:chOff x="0" y="0"/>
          <a:chExt cx="0" cy="0"/>
        </a:xfrm>
      </p:grpSpPr>
      <p:sp>
        <p:nvSpPr>
          <p:cNvPr id="1234" name="Google Shape;1234;p88"/>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88"/>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88"/>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1237" name="Google Shape;1237;p88"/>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88"/>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239" name="Google Shape;1239;p88"/>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FRB: Payment Accounts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240" name="Google Shape;1240;p88"/>
          <p:cNvSpPr txBox="1"/>
          <p:nvPr/>
        </p:nvSpPr>
        <p:spPr>
          <a:xfrm>
            <a:off x="640080" y="1847088"/>
            <a:ext cx="10881300" cy="12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Reserve Board (FRB) concurrently issued Proposed Rules to amend Regulation A and Regulation D and a Notice and Request for Comment regarding proposed revisions to the Federal Reserve Policy on Payment System Risk and to the guidelines Federal Reserve Banks use to evaluate account access requests to accommodate special-purpose payment accounts (Payment Accounts), also referred to as "skinny" accounts.</a:t>
            </a:r>
            <a:endParaRPr b="0" i="0" sz="1700" u="none" cap="none" strike="noStrike">
              <a:solidFill>
                <a:schemeClr val="dk1"/>
              </a:solidFill>
              <a:latin typeface="Arial"/>
              <a:ea typeface="Arial"/>
              <a:cs typeface="Arial"/>
              <a:sym typeface="Arial"/>
            </a:endParaRPr>
          </a:p>
        </p:txBody>
      </p:sp>
      <p:sp>
        <p:nvSpPr>
          <p:cNvPr id="1241" name="Google Shape;1241;p88"/>
          <p:cNvSpPr/>
          <p:nvPr/>
        </p:nvSpPr>
        <p:spPr>
          <a:xfrm>
            <a:off x="640080" y="341985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88"/>
          <p:cNvSpPr txBox="1"/>
          <p:nvPr/>
        </p:nvSpPr>
        <p:spPr>
          <a:xfrm>
            <a:off x="822960" y="341985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7/27/2026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89"/>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89"/>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89"/>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1251" name="Google Shape;1251;p89"/>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89"/>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253" name="Google Shape;1253;p89"/>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FDIC: Assessments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254" name="Google Shape;1254;p89"/>
          <p:cNvSpPr txBox="1"/>
          <p:nvPr/>
        </p:nvSpPr>
        <p:spPr>
          <a:xfrm>
            <a:off x="640080" y="1847088"/>
            <a:ext cx="10881300" cy="103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Deposit Insurance Corporation (FDIC) issued a Proposed Rule that would amend its assessment regulations by: updating the asset threshold used to define small and large institutions; decreasing initial base deposit insurance assessment rate schedules; providing a downward resolution readiness adjustment to assessment rates for large and highly complex institutions; and removing obsolete provisions.</a:t>
            </a:r>
            <a:endParaRPr b="0" i="0" sz="1700" u="none" cap="none" strike="noStrike">
              <a:solidFill>
                <a:schemeClr val="dk1"/>
              </a:solidFill>
              <a:latin typeface="Arial"/>
              <a:ea typeface="Arial"/>
              <a:cs typeface="Arial"/>
              <a:sym typeface="Arial"/>
            </a:endParaRPr>
          </a:p>
        </p:txBody>
      </p:sp>
      <p:sp>
        <p:nvSpPr>
          <p:cNvPr id="1255" name="Google Shape;1255;p89"/>
          <p:cNvSpPr/>
          <p:nvPr/>
        </p:nvSpPr>
        <p:spPr>
          <a:xfrm>
            <a:off x="640080" y="3154680"/>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89"/>
          <p:cNvSpPr txBox="1"/>
          <p:nvPr/>
        </p:nvSpPr>
        <p:spPr>
          <a:xfrm>
            <a:off x="822960" y="3154680"/>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8/31/2026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sp>
        <p:nvSpPr>
          <p:cNvPr id="1262" name="Google Shape;1262;p90"/>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90"/>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90"/>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1265" name="Google Shape;1265;p90"/>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90"/>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267" name="Google Shape;1267;p90"/>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FDIC: Information Disclosure</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268" name="Google Shape;1268;p90"/>
          <p:cNvSpPr txBox="1"/>
          <p:nvPr/>
        </p:nvSpPr>
        <p:spPr>
          <a:xfrm>
            <a:off x="640080" y="1847088"/>
            <a:ext cx="10881300" cy="52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Deposit Insurance Corporation (FDIC) issued a Proposed Rule that would update, clarify, and supplement the FDIC's regulations regarding the disclosure of confidential information by the FDIC and others.</a:t>
            </a:r>
            <a:endParaRPr b="0" i="0" sz="1700" u="none" cap="none" strike="noStrike">
              <a:solidFill>
                <a:schemeClr val="dk1"/>
              </a:solidFill>
              <a:latin typeface="Arial"/>
              <a:ea typeface="Arial"/>
              <a:cs typeface="Arial"/>
              <a:sym typeface="Arial"/>
            </a:endParaRPr>
          </a:p>
        </p:txBody>
      </p:sp>
      <p:sp>
        <p:nvSpPr>
          <p:cNvPr id="1269" name="Google Shape;1269;p90"/>
          <p:cNvSpPr/>
          <p:nvPr/>
        </p:nvSpPr>
        <p:spPr>
          <a:xfrm>
            <a:off x="640080" y="2642616"/>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90"/>
          <p:cNvSpPr txBox="1"/>
          <p:nvPr/>
        </p:nvSpPr>
        <p:spPr>
          <a:xfrm>
            <a:off x="822960" y="2642616"/>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8/31/2026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sp>
        <p:nvSpPr>
          <p:cNvPr id="1276" name="Google Shape;1276;p91"/>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91"/>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91"/>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1279" name="Google Shape;1279;p91"/>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91"/>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281" name="Google Shape;1281;p91"/>
          <p:cNvSpPr txBox="1"/>
          <p:nvPr/>
        </p:nvSpPr>
        <p:spPr>
          <a:xfrm>
            <a:off x="640080" y="1143000"/>
            <a:ext cx="10881300" cy="95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FDIC: Information Disclosure - Comment Period Extended</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282" name="Google Shape;1282;p91"/>
          <p:cNvSpPr txBox="1"/>
          <p:nvPr/>
        </p:nvSpPr>
        <p:spPr>
          <a:xfrm>
            <a:off x="640080" y="2322576"/>
            <a:ext cx="10881300" cy="52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Deposit Insurance Corporation (FDIC) is extending the comment period for its Information Disclosure Proposed Rule from August 31, 2026, to October 5, 2026.</a:t>
            </a:r>
            <a:endParaRPr b="0" i="0" sz="1700" u="none" cap="none" strike="noStrike">
              <a:solidFill>
                <a:schemeClr val="dk1"/>
              </a:solidFill>
              <a:latin typeface="Arial"/>
              <a:ea typeface="Arial"/>
              <a:cs typeface="Arial"/>
              <a:sym typeface="Arial"/>
            </a:endParaRPr>
          </a:p>
        </p:txBody>
      </p:sp>
      <p:sp>
        <p:nvSpPr>
          <p:cNvPr id="1283" name="Google Shape;1283;p91"/>
          <p:cNvSpPr/>
          <p:nvPr/>
        </p:nvSpPr>
        <p:spPr>
          <a:xfrm>
            <a:off x="640080" y="3118104"/>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91"/>
          <p:cNvSpPr txBox="1"/>
          <p:nvPr/>
        </p:nvSpPr>
        <p:spPr>
          <a:xfrm>
            <a:off x="822960" y="3118104"/>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10/5/2026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92"/>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92"/>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92"/>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1293" name="Google Shape;1293;p92"/>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92"/>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295" name="Google Shape;1295;p92"/>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FRB: Mutual Holding Companies</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296" name="Google Shape;1296;p92"/>
          <p:cNvSpPr txBox="1"/>
          <p:nvPr/>
        </p:nvSpPr>
        <p:spPr>
          <a:xfrm>
            <a:off x="640080" y="1847088"/>
            <a:ext cx="10881300" cy="155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Federal Reserve Board (FRB) issued a Proposed Rule that would amend Regulation MM, Mutual Holding Companies (MHCs), to eliminate certain dividend waiver requirements and the Federal charter requirement for subsidiary holding companies, reduce conversion burden, and revise/clarify certain post-conversion restrictions/other provisions. Note that Regulation MM applies to thrift MHCs, not to bank MHCs. The FRB would also amend 12 CFR part 217, the capital rule, to clarify that certain mutual capital instruments qualify as regulatory capital and codify model term sheets for mutual capital certificates.</a:t>
            </a:r>
            <a:endParaRPr b="0" i="0" sz="1700" u="none" cap="none" strike="noStrike">
              <a:solidFill>
                <a:schemeClr val="dk1"/>
              </a:solidFill>
              <a:latin typeface="Arial"/>
              <a:ea typeface="Arial"/>
              <a:cs typeface="Arial"/>
              <a:sym typeface="Arial"/>
            </a:endParaRPr>
          </a:p>
        </p:txBody>
      </p:sp>
      <p:sp>
        <p:nvSpPr>
          <p:cNvPr id="1297" name="Google Shape;1297;p92"/>
          <p:cNvSpPr/>
          <p:nvPr/>
        </p:nvSpPr>
        <p:spPr>
          <a:xfrm>
            <a:off x="640080" y="367588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92"/>
          <p:cNvSpPr txBox="1"/>
          <p:nvPr/>
        </p:nvSpPr>
        <p:spPr>
          <a:xfrm>
            <a:off x="822960" y="367588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10/5/2026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sp>
        <p:nvSpPr>
          <p:cNvPr id="1304" name="Google Shape;1304;p93"/>
          <p:cNvSpPr/>
          <p:nvPr/>
        </p:nvSpPr>
        <p:spPr>
          <a:xfrm>
            <a:off x="8503920" y="4206240"/>
            <a:ext cx="5029200" cy="5029200"/>
          </a:xfrm>
          <a:prstGeom prst="ellipse">
            <a:avLst/>
          </a:prstGeom>
          <a:solidFill>
            <a:srgbClr val="0067D2">
              <a:alpha val="5880"/>
            </a:srgbClr>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93"/>
          <p:cNvSpPr/>
          <p:nvPr/>
        </p:nvSpPr>
        <p:spPr>
          <a:xfrm>
            <a:off x="640080" y="502920"/>
            <a:ext cx="1737300" cy="347400"/>
          </a:xfrm>
          <a:prstGeom prst="roundRect">
            <a:avLst>
              <a:gd fmla="val 50000" name="adj"/>
            </a:avLst>
          </a:prstGeom>
          <a:solidFill>
            <a:srgbClr val="0067D2"/>
          </a:solidFill>
          <a:ln cap="flat" cmpd="sng" w="12700">
            <a:solidFill>
              <a:srgbClr val="0067D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93"/>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PROPOSED RULE</a:t>
            </a:r>
            <a:endParaRPr b="0" i="0" sz="1100" u="none" cap="none" strike="noStrike">
              <a:solidFill>
                <a:schemeClr val="dk1"/>
              </a:solidFill>
              <a:latin typeface="Arial"/>
              <a:ea typeface="Arial"/>
              <a:cs typeface="Arial"/>
              <a:sym typeface="Arial"/>
            </a:endParaRPr>
          </a:p>
        </p:txBody>
      </p:sp>
      <p:sp>
        <p:nvSpPr>
          <p:cNvPr id="1307" name="Google Shape;1307;p93"/>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93"/>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309" name="Google Shape;1309;p93"/>
          <p:cNvSpPr txBox="1"/>
          <p:nvPr/>
        </p:nvSpPr>
        <p:spPr>
          <a:xfrm>
            <a:off x="640080" y="1143000"/>
            <a:ext cx="10881300" cy="47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2500"/>
              <a:buFont typeface="Poppins"/>
              <a:buNone/>
            </a:pPr>
            <a:r>
              <a:rPr b="1" i="0" lang="en-US" sz="2500" u="sng" cap="none" strike="noStrike">
                <a:solidFill>
                  <a:schemeClr val="hlink"/>
                </a:solidFill>
                <a:latin typeface="Poppins"/>
                <a:ea typeface="Poppins"/>
                <a:cs typeface="Poppins"/>
                <a:sym typeface="Poppins"/>
                <a:hlinkClick r:id="rId3"/>
              </a:rPr>
              <a:t>OCC: Information Disclosure</a:t>
            </a:r>
            <a:r>
              <a:rPr b="0" i="0" lang="en-US" sz="2500" u="none" cap="none" strike="noStrike">
                <a:solidFill>
                  <a:srgbClr val="5B6B82"/>
                </a:solidFill>
                <a:latin typeface="Poppins"/>
                <a:ea typeface="Poppins"/>
                <a:cs typeface="Poppins"/>
                <a:sym typeface="Poppins"/>
              </a:rPr>
              <a:t> - </a:t>
            </a:r>
            <a:r>
              <a:rPr b="0" i="0" lang="en-US" sz="2500" u="sng" cap="none" strike="noStrike">
                <a:solidFill>
                  <a:schemeClr val="hlink"/>
                </a:solidFill>
                <a:latin typeface="Poppins"/>
                <a:ea typeface="Poppins"/>
                <a:cs typeface="Poppins"/>
                <a:sym typeface="Poppins"/>
                <a:hlinkClick r:id="rId4"/>
              </a:rPr>
              <a:t>RegAdvisor Alert</a:t>
            </a:r>
            <a:endParaRPr b="0" i="0" sz="2500" u="none" cap="none" strike="noStrike">
              <a:solidFill>
                <a:schemeClr val="dk1"/>
              </a:solidFill>
              <a:latin typeface="Arial"/>
              <a:ea typeface="Arial"/>
              <a:cs typeface="Arial"/>
              <a:sym typeface="Arial"/>
            </a:endParaRPr>
          </a:p>
        </p:txBody>
      </p:sp>
      <p:sp>
        <p:nvSpPr>
          <p:cNvPr id="1310" name="Google Shape;1310;p93"/>
          <p:cNvSpPr txBox="1"/>
          <p:nvPr/>
        </p:nvSpPr>
        <p:spPr>
          <a:xfrm>
            <a:off x="640080" y="1847088"/>
            <a:ext cx="10881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700"/>
              <a:buFont typeface="Arial"/>
              <a:buNone/>
            </a:pPr>
            <a:r>
              <a:rPr b="0" i="0" lang="en-US" sz="1700" u="none" cap="none" strike="noStrike">
                <a:solidFill>
                  <a:srgbClr val="142033"/>
                </a:solidFill>
                <a:latin typeface="Arial"/>
                <a:ea typeface="Arial"/>
                <a:cs typeface="Arial"/>
                <a:sym typeface="Arial"/>
              </a:rPr>
              <a:t>The Office of the Comptroller of the Currency (OCC) issued a Proposed Rule that would implement structural and substantive changes to its regulations governing OCC information disclosure, including permitting disclosure without OCC approval in certain circumstances.</a:t>
            </a:r>
            <a:endParaRPr b="0" i="0" sz="1700" u="none" cap="none" strike="noStrike">
              <a:solidFill>
                <a:schemeClr val="dk1"/>
              </a:solidFill>
              <a:latin typeface="Arial"/>
              <a:ea typeface="Arial"/>
              <a:cs typeface="Arial"/>
              <a:sym typeface="Arial"/>
            </a:endParaRPr>
          </a:p>
        </p:txBody>
      </p:sp>
      <p:sp>
        <p:nvSpPr>
          <p:cNvPr id="1311" name="Google Shape;1311;p93"/>
          <p:cNvSpPr/>
          <p:nvPr/>
        </p:nvSpPr>
        <p:spPr>
          <a:xfrm>
            <a:off x="640080" y="2898648"/>
            <a:ext cx="2926200" cy="457200"/>
          </a:xfrm>
          <a:prstGeom prst="roundRect">
            <a:avLst>
              <a:gd fmla="val 16000"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93"/>
          <p:cNvSpPr txBox="1"/>
          <p:nvPr/>
        </p:nvSpPr>
        <p:spPr>
          <a:xfrm>
            <a:off x="822960" y="2898648"/>
            <a:ext cx="26517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400"/>
              <a:buFont typeface="Arial"/>
              <a:buNone/>
            </a:pPr>
            <a:r>
              <a:rPr b="1" i="0" lang="en-US" sz="1400" u="none" cap="none" strike="noStrike">
                <a:solidFill>
                  <a:srgbClr val="001949"/>
                </a:solidFill>
                <a:latin typeface="Arial"/>
                <a:ea typeface="Arial"/>
                <a:cs typeface="Arial"/>
                <a:sym typeface="Arial"/>
              </a:rPr>
              <a:t>Comments due 10/5/2026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94"/>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94"/>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94"/>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321" name="Google Shape;1321;p94"/>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94"/>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323" name="Google Shape;1323;p94"/>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FCA Updates Exam Manual - June 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324" name="Google Shape;1324;p94"/>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Farm Credit Administration (FCA) updated the Credit Administration and Concentration Risk Management portions of its Examination Manual.</a:t>
            </a:r>
            <a:endParaRPr b="0" i="0" sz="1300" u="none" cap="none" strike="noStrike">
              <a:solidFill>
                <a:schemeClr val="dk1"/>
              </a:solidFill>
              <a:latin typeface="Arial"/>
              <a:ea typeface="Arial"/>
              <a:cs typeface="Arial"/>
              <a:sym typeface="Arial"/>
            </a:endParaRPr>
          </a:p>
        </p:txBody>
      </p:sp>
      <p:sp>
        <p:nvSpPr>
          <p:cNvPr id="1325" name="Google Shape;1325;p94"/>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94"/>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6/30/2026</a:t>
            </a:r>
            <a:endParaRPr b="0" i="0" sz="1200" u="none" cap="none" strike="noStrike">
              <a:solidFill>
                <a:schemeClr val="dk1"/>
              </a:solidFill>
              <a:latin typeface="Arial"/>
              <a:ea typeface="Arial"/>
              <a:cs typeface="Arial"/>
              <a:sym typeface="Arial"/>
            </a:endParaRPr>
          </a:p>
        </p:txBody>
      </p:sp>
      <p:sp>
        <p:nvSpPr>
          <p:cNvPr id="1327" name="Google Shape;1327;p94"/>
          <p:cNvSpPr txBox="1"/>
          <p:nvPr/>
        </p:nvSpPr>
        <p:spPr>
          <a:xfrm>
            <a:off x="640080" y="283464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FCA: Annual Reports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328" name="Google Shape;1328;p94"/>
          <p:cNvSpPr txBox="1"/>
          <p:nvPr/>
        </p:nvSpPr>
        <p:spPr>
          <a:xfrm>
            <a:off x="640080" y="3246120"/>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Farm Credit Administration (FCA) issued an Informational Memorandum (Memorandum) to provide Farm Credit System (System) institutions with updated guidance on issuing annual reports to shareholders in electronic form.</a:t>
            </a:r>
            <a:endParaRPr b="0" i="0" sz="1300" u="none" cap="none" strike="noStrike">
              <a:solidFill>
                <a:schemeClr val="dk1"/>
              </a:solidFill>
              <a:latin typeface="Arial"/>
              <a:ea typeface="Arial"/>
              <a:cs typeface="Arial"/>
              <a:sym typeface="Arial"/>
            </a:endParaRPr>
          </a:p>
        </p:txBody>
      </p:sp>
      <p:sp>
        <p:nvSpPr>
          <p:cNvPr id="1329" name="Google Shape;1329;p94"/>
          <p:cNvSpPr/>
          <p:nvPr/>
        </p:nvSpPr>
        <p:spPr>
          <a:xfrm>
            <a:off x="640080" y="377647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94"/>
          <p:cNvSpPr txBox="1"/>
          <p:nvPr/>
        </p:nvSpPr>
        <p:spPr>
          <a:xfrm>
            <a:off x="822960" y="377647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7/2/2026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sp>
        <p:nvSpPr>
          <p:cNvPr id="1336" name="Google Shape;1336;p95"/>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95"/>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95"/>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339" name="Google Shape;1339;p95"/>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95"/>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341" name="Google Shape;1341;p95"/>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NCUA: CDRLF Funding Opportunity - July 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342" name="Google Shape;1342;p95"/>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National Credit Union Administration (NCUA) issued a Notice of Funding Opportunity to announce the availability of loans for low-income designated credit unions through the Community Development Revolving Loan Fund (CDRLF).</a:t>
            </a:r>
            <a:endParaRPr b="0" i="0" sz="1300" u="none" cap="none" strike="noStrike">
              <a:solidFill>
                <a:schemeClr val="dk1"/>
              </a:solidFill>
              <a:latin typeface="Arial"/>
              <a:ea typeface="Arial"/>
              <a:cs typeface="Arial"/>
              <a:sym typeface="Arial"/>
            </a:endParaRPr>
          </a:p>
        </p:txBody>
      </p:sp>
      <p:sp>
        <p:nvSpPr>
          <p:cNvPr id="1343" name="Google Shape;1343;p95"/>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95"/>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7/9/2026</a:t>
            </a:r>
            <a:endParaRPr b="0" i="0" sz="1200" u="none" cap="none" strike="noStrike">
              <a:solidFill>
                <a:schemeClr val="dk1"/>
              </a:solidFill>
              <a:latin typeface="Arial"/>
              <a:ea typeface="Arial"/>
              <a:cs typeface="Arial"/>
              <a:sym typeface="Arial"/>
            </a:endParaRPr>
          </a:p>
        </p:txBody>
      </p:sp>
      <p:sp>
        <p:nvSpPr>
          <p:cNvPr id="1345" name="Google Shape;1345;p95"/>
          <p:cNvSpPr txBox="1"/>
          <p:nvPr/>
        </p:nvSpPr>
        <p:spPr>
          <a:xfrm>
            <a:off x="640080" y="2834640"/>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Guidance on Helping Victims of Severe Weather in Montana</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346" name="Google Shape;1346;p95"/>
          <p:cNvSpPr txBox="1"/>
          <p:nvPr/>
        </p:nvSpPr>
        <p:spPr>
          <a:xfrm>
            <a:off x="640080" y="3241555"/>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FIL-35-2026 to provide guidance on a series of steps intended to provide regulatory relief to financial institutions and facilitate recovery in areas of Montana affected by a severe winter storm and straight-line winds (severe weather).</a:t>
            </a:r>
            <a:endParaRPr b="0" i="0" sz="1300" u="none" cap="none" strike="noStrike">
              <a:solidFill>
                <a:schemeClr val="dk1"/>
              </a:solidFill>
              <a:latin typeface="Arial"/>
              <a:ea typeface="Arial"/>
              <a:cs typeface="Arial"/>
              <a:sym typeface="Arial"/>
            </a:endParaRPr>
          </a:p>
        </p:txBody>
      </p:sp>
      <p:sp>
        <p:nvSpPr>
          <p:cNvPr id="1347" name="Google Shape;1347;p95"/>
          <p:cNvSpPr/>
          <p:nvPr/>
        </p:nvSpPr>
        <p:spPr>
          <a:xfrm>
            <a:off x="640080" y="3963931"/>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95"/>
          <p:cNvSpPr txBox="1"/>
          <p:nvPr/>
        </p:nvSpPr>
        <p:spPr>
          <a:xfrm>
            <a:off x="822960" y="3963931"/>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7/10/2026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p96"/>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96"/>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96"/>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357" name="Google Shape;1357;p96"/>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96"/>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359" name="Google Shape;1359;p96"/>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FDIC: Guidance on Helping Victims of Severe Weather in Arizona</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360" name="Google Shape;1360;p96"/>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FIL-39-2026 to provide guidance on a series of steps intended to provide regulatory relief to financial institutions and facilitate recovery in areas of Arizona affected by severe storms and flooding (severe weather).</a:t>
            </a:r>
            <a:endParaRPr b="0" i="0" sz="1300" u="none" cap="none" strike="noStrike">
              <a:solidFill>
                <a:schemeClr val="dk1"/>
              </a:solidFill>
              <a:latin typeface="Arial"/>
              <a:ea typeface="Arial"/>
              <a:cs typeface="Arial"/>
              <a:sym typeface="Arial"/>
            </a:endParaRPr>
          </a:p>
        </p:txBody>
      </p:sp>
      <p:sp>
        <p:nvSpPr>
          <p:cNvPr id="1361" name="Google Shape;1361;p96"/>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96"/>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7/17/2026</a:t>
            </a:r>
            <a:endParaRPr b="0" i="0" sz="1200" u="none" cap="none" strike="noStrike">
              <a:solidFill>
                <a:schemeClr val="dk1"/>
              </a:solidFill>
              <a:latin typeface="Arial"/>
              <a:ea typeface="Arial"/>
              <a:cs typeface="Arial"/>
              <a:sym typeface="Arial"/>
            </a:endParaRPr>
          </a:p>
        </p:txBody>
      </p:sp>
      <p:sp>
        <p:nvSpPr>
          <p:cNvPr id="1363" name="Google Shape;1363;p96"/>
          <p:cNvSpPr txBox="1"/>
          <p:nvPr/>
        </p:nvSpPr>
        <p:spPr>
          <a:xfrm>
            <a:off x="640080" y="2834640"/>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Guidance on Helping Victims of Severe Weather in Louisiana</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364" name="Google Shape;1364;p96"/>
          <p:cNvSpPr txBox="1"/>
          <p:nvPr/>
        </p:nvSpPr>
        <p:spPr>
          <a:xfrm>
            <a:off x="640080" y="3342130"/>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FIL-41-2026 to provide guidance on a series of steps intended to provide regulatory relief to financial institutions and facilitate recovery in areas of Louisiana affected by Tropical Storm Arthur (severe weather).</a:t>
            </a:r>
            <a:endParaRPr b="0" i="0" sz="1300" u="none" cap="none" strike="noStrike">
              <a:solidFill>
                <a:schemeClr val="dk1"/>
              </a:solidFill>
              <a:latin typeface="Arial"/>
              <a:ea typeface="Arial"/>
              <a:cs typeface="Arial"/>
              <a:sym typeface="Arial"/>
            </a:endParaRPr>
          </a:p>
        </p:txBody>
      </p:sp>
      <p:sp>
        <p:nvSpPr>
          <p:cNvPr id="1365" name="Google Shape;1365;p96"/>
          <p:cNvSpPr/>
          <p:nvPr/>
        </p:nvSpPr>
        <p:spPr>
          <a:xfrm>
            <a:off x="640080" y="3863338"/>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96"/>
          <p:cNvSpPr txBox="1"/>
          <p:nvPr/>
        </p:nvSpPr>
        <p:spPr>
          <a:xfrm>
            <a:off x="822960" y="3863338"/>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7/22/2026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1" name="Shape 1371"/>
        <p:cNvGrpSpPr/>
        <p:nvPr/>
      </p:nvGrpSpPr>
      <p:grpSpPr>
        <a:xfrm>
          <a:off x="0" y="0"/>
          <a:ext cx="0" cy="0"/>
          <a:chOff x="0" y="0"/>
          <a:chExt cx="0" cy="0"/>
        </a:xfrm>
      </p:grpSpPr>
      <p:sp>
        <p:nvSpPr>
          <p:cNvPr id="1372" name="Google Shape;1372;p97"/>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97"/>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97"/>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375" name="Google Shape;1375;p97"/>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97"/>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377" name="Google Shape;1377;p97"/>
          <p:cNvSpPr txBox="1"/>
          <p:nvPr/>
        </p:nvSpPr>
        <p:spPr>
          <a:xfrm>
            <a:off x="640080" y="1143000"/>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FDIC: Guidance on Helping Victims of Severe Weather in Mississippi</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378" name="Google Shape;1378;p97"/>
          <p:cNvSpPr txBox="1"/>
          <p:nvPr/>
        </p:nvSpPr>
        <p:spPr>
          <a:xfrm>
            <a:off x="640080" y="1568178"/>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FIL-40-2026 to provide guidance on a series of steps intended to provide regulatory relief to financial institutions and facilitate recovery in areas of Mississippi affected by severe storms, straight-line winds, tornadoes, and flooding (severe weather).</a:t>
            </a:r>
            <a:endParaRPr b="0" i="0" sz="1300" u="none" cap="none" strike="noStrike">
              <a:solidFill>
                <a:schemeClr val="dk1"/>
              </a:solidFill>
              <a:latin typeface="Arial"/>
              <a:ea typeface="Arial"/>
              <a:cs typeface="Arial"/>
              <a:sym typeface="Arial"/>
            </a:endParaRPr>
          </a:p>
        </p:txBody>
      </p:sp>
      <p:sp>
        <p:nvSpPr>
          <p:cNvPr id="1379" name="Google Shape;1379;p97"/>
          <p:cNvSpPr/>
          <p:nvPr/>
        </p:nvSpPr>
        <p:spPr>
          <a:xfrm>
            <a:off x="640080" y="2290554"/>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97"/>
          <p:cNvSpPr txBox="1"/>
          <p:nvPr/>
        </p:nvSpPr>
        <p:spPr>
          <a:xfrm>
            <a:off x="822960" y="2290554"/>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7/22/2026</a:t>
            </a:r>
            <a:endParaRPr b="0" i="0" sz="1200" u="none" cap="none" strike="noStrike">
              <a:solidFill>
                <a:schemeClr val="dk1"/>
              </a:solidFill>
              <a:latin typeface="Arial"/>
              <a:ea typeface="Arial"/>
              <a:cs typeface="Arial"/>
              <a:sym typeface="Arial"/>
            </a:endParaRPr>
          </a:p>
        </p:txBody>
      </p:sp>
      <p:sp>
        <p:nvSpPr>
          <p:cNvPr id="1381" name="Google Shape;1381;p97"/>
          <p:cNvSpPr txBox="1"/>
          <p:nvPr/>
        </p:nvSpPr>
        <p:spPr>
          <a:xfrm>
            <a:off x="640080" y="3099699"/>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Guidance on Helping Victims of Severe Weather in Wisconsin</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382" name="Google Shape;1382;p97"/>
          <p:cNvSpPr txBox="1"/>
          <p:nvPr/>
        </p:nvSpPr>
        <p:spPr>
          <a:xfrm>
            <a:off x="640080" y="352746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FIL-42-2026 to provide guidance on a series of steps intended to provide regulatory relief to financial institutions and facilitate recovery in areas of Wisconsin affected by severe storms, tornadoes, and flooding (severe weather).</a:t>
            </a:r>
            <a:endParaRPr b="0" i="0" sz="1300" u="none" cap="none" strike="noStrike">
              <a:solidFill>
                <a:schemeClr val="dk1"/>
              </a:solidFill>
              <a:latin typeface="Arial"/>
              <a:ea typeface="Arial"/>
              <a:cs typeface="Arial"/>
              <a:sym typeface="Arial"/>
            </a:endParaRPr>
          </a:p>
        </p:txBody>
      </p:sp>
      <p:sp>
        <p:nvSpPr>
          <p:cNvPr id="1383" name="Google Shape;1383;p97"/>
          <p:cNvSpPr/>
          <p:nvPr/>
        </p:nvSpPr>
        <p:spPr>
          <a:xfrm>
            <a:off x="640080" y="4057816"/>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97"/>
          <p:cNvSpPr txBox="1"/>
          <p:nvPr/>
        </p:nvSpPr>
        <p:spPr>
          <a:xfrm>
            <a:off x="822960" y="4057816"/>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7/27/2026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sp>
        <p:nvSpPr>
          <p:cNvPr id="1390" name="Google Shape;1390;p98"/>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98"/>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98"/>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393" name="Google Shape;1393;p98"/>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98"/>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395" name="Google Shape;1395;p98"/>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FCA: The Director's Role Guide</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396" name="Google Shape;1396;p98"/>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Farm Credit Administration (FCA) updated The Director's Role (Guide) to provide directors at Farm Credit System banks and associations with guidance and information related to their duties, responsibilities, relationships, and liabilities.</a:t>
            </a:r>
            <a:endParaRPr b="0" i="0" sz="1300" u="none" cap="none" strike="noStrike">
              <a:solidFill>
                <a:schemeClr val="dk1"/>
              </a:solidFill>
              <a:latin typeface="Arial"/>
              <a:ea typeface="Arial"/>
              <a:cs typeface="Arial"/>
              <a:sym typeface="Arial"/>
            </a:endParaRPr>
          </a:p>
        </p:txBody>
      </p:sp>
      <p:sp>
        <p:nvSpPr>
          <p:cNvPr id="1397" name="Google Shape;1397;p98"/>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98"/>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7/30/2026</a:t>
            </a:r>
            <a:endParaRPr b="0" i="0" sz="1200" u="none" cap="none" strike="noStrike">
              <a:solidFill>
                <a:schemeClr val="dk1"/>
              </a:solidFill>
              <a:latin typeface="Arial"/>
              <a:ea typeface="Arial"/>
              <a:cs typeface="Arial"/>
              <a:sym typeface="Arial"/>
            </a:endParaRPr>
          </a:p>
        </p:txBody>
      </p:sp>
      <p:sp>
        <p:nvSpPr>
          <p:cNvPr id="1399" name="Google Shape;1399;p98"/>
          <p:cNvSpPr txBox="1"/>
          <p:nvPr/>
        </p:nvSpPr>
        <p:spPr>
          <a:xfrm>
            <a:off x="640080" y="2834640"/>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Guidance on Helping Victims of Severe Weather in Michigan</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400" name="Google Shape;1400;p98"/>
          <p:cNvSpPr txBox="1"/>
          <p:nvPr/>
        </p:nvSpPr>
        <p:spPr>
          <a:xfrm>
            <a:off x="640080" y="3342130"/>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lang="en-US" sz="1300">
                <a:solidFill>
                  <a:srgbClr val="142033"/>
                </a:solidFill>
              </a:rPr>
              <a:t>The Federal Deposit Insurance Corporation (FDIC) issued FIL-47-2026 to provide guidance on a series of steps intended to provide regulatory relief to financial institutions and facilitate recovery in areas of Michigan affected by severe storms, tornadoes, and flooding (severe weather).</a:t>
            </a:r>
            <a:endParaRPr b="0" i="0" sz="1300" u="none" cap="none" strike="noStrike">
              <a:solidFill>
                <a:schemeClr val="dk1"/>
              </a:solidFill>
              <a:latin typeface="Arial"/>
              <a:ea typeface="Arial"/>
              <a:cs typeface="Arial"/>
              <a:sym typeface="Arial"/>
            </a:endParaRPr>
          </a:p>
        </p:txBody>
      </p:sp>
      <p:sp>
        <p:nvSpPr>
          <p:cNvPr id="1401" name="Google Shape;1401;p98"/>
          <p:cNvSpPr/>
          <p:nvPr/>
        </p:nvSpPr>
        <p:spPr>
          <a:xfrm>
            <a:off x="640080" y="3863338"/>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98"/>
          <p:cNvSpPr txBox="1"/>
          <p:nvPr/>
        </p:nvSpPr>
        <p:spPr>
          <a:xfrm>
            <a:off x="822960" y="3863338"/>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8/4/2026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7" name="Shape 1407"/>
        <p:cNvGrpSpPr/>
        <p:nvPr/>
      </p:nvGrpSpPr>
      <p:grpSpPr>
        <a:xfrm>
          <a:off x="0" y="0"/>
          <a:ext cx="0" cy="0"/>
          <a:chOff x="0" y="0"/>
          <a:chExt cx="0" cy="0"/>
        </a:xfrm>
      </p:grpSpPr>
      <p:sp>
        <p:nvSpPr>
          <p:cNvPr id="1408" name="Google Shape;1408;p99"/>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99"/>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99"/>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411" name="Google Shape;1411;p99"/>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99"/>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413" name="Google Shape;1413;p99"/>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FDIC: Office of Supervisory Appeals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414" name="Google Shape;1414;p99"/>
          <p:cNvSpPr txBox="1"/>
          <p:nvPr/>
        </p:nvSpPr>
        <p:spPr>
          <a:xfrm>
            <a:off x="640080" y="1563624"/>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FIL-46-2026 to announce that the Office of Supervisory Appeals (Office) is now fully operational and that the amended Guidelines for Appeals of Material Supervisory Determinations implementing the Office are effective as of August 4, 2026.</a:t>
            </a:r>
            <a:endParaRPr b="0" i="0" sz="1300" u="none" cap="none" strike="noStrike">
              <a:solidFill>
                <a:schemeClr val="dk1"/>
              </a:solidFill>
              <a:latin typeface="Arial"/>
              <a:ea typeface="Arial"/>
              <a:cs typeface="Arial"/>
              <a:sym typeface="Arial"/>
            </a:endParaRPr>
          </a:p>
        </p:txBody>
      </p:sp>
      <p:sp>
        <p:nvSpPr>
          <p:cNvPr id="1415" name="Google Shape;1415;p99"/>
          <p:cNvSpPr/>
          <p:nvPr/>
        </p:nvSpPr>
        <p:spPr>
          <a:xfrm>
            <a:off x="640080" y="2286000"/>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99"/>
          <p:cNvSpPr txBox="1"/>
          <p:nvPr/>
        </p:nvSpPr>
        <p:spPr>
          <a:xfrm>
            <a:off x="822960" y="2286000"/>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8/4/2026</a:t>
            </a:r>
            <a:endParaRPr b="0" i="0" sz="1200" u="none" cap="none" strike="noStrike">
              <a:solidFill>
                <a:schemeClr val="dk1"/>
              </a:solidFill>
              <a:latin typeface="Arial"/>
              <a:ea typeface="Arial"/>
              <a:cs typeface="Arial"/>
              <a:sym typeface="Arial"/>
            </a:endParaRPr>
          </a:p>
        </p:txBody>
      </p:sp>
      <p:sp>
        <p:nvSpPr>
          <p:cNvPr id="1417" name="Google Shape;1417;p99"/>
          <p:cNvSpPr txBox="1"/>
          <p:nvPr/>
        </p:nvSpPr>
        <p:spPr>
          <a:xfrm>
            <a:off x="640080" y="3035808"/>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Deposit Insurance Applications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418" name="Google Shape;1418;p99"/>
          <p:cNvSpPr txBox="1"/>
          <p:nvPr/>
        </p:nvSpPr>
        <p:spPr>
          <a:xfrm>
            <a:off x="640080" y="3447288"/>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FIL-48-2026 to announce the new two-phase process it will use to review new Federal deposit insurance applications to act timely on applications to meet communities' credit, deposit, and other financial services needs.</a:t>
            </a:r>
            <a:endParaRPr b="0" i="0" sz="1300" u="none" cap="none" strike="noStrike">
              <a:solidFill>
                <a:schemeClr val="dk1"/>
              </a:solidFill>
              <a:latin typeface="Arial"/>
              <a:ea typeface="Arial"/>
              <a:cs typeface="Arial"/>
              <a:sym typeface="Arial"/>
            </a:endParaRPr>
          </a:p>
        </p:txBody>
      </p:sp>
      <p:sp>
        <p:nvSpPr>
          <p:cNvPr id="1419" name="Google Shape;1419;p99"/>
          <p:cNvSpPr/>
          <p:nvPr/>
        </p:nvSpPr>
        <p:spPr>
          <a:xfrm>
            <a:off x="640080" y="3968496"/>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99"/>
          <p:cNvSpPr txBox="1"/>
          <p:nvPr/>
        </p:nvSpPr>
        <p:spPr>
          <a:xfrm>
            <a:off x="822960" y="3968496"/>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8/16/2026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5" name="Shape 1425"/>
        <p:cNvGrpSpPr/>
        <p:nvPr/>
      </p:nvGrpSpPr>
      <p:grpSpPr>
        <a:xfrm>
          <a:off x="0" y="0"/>
          <a:ext cx="0" cy="0"/>
          <a:chOff x="0" y="0"/>
          <a:chExt cx="0" cy="0"/>
        </a:xfrm>
      </p:grpSpPr>
      <p:sp>
        <p:nvSpPr>
          <p:cNvPr id="1426" name="Google Shape;1426;p100"/>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00"/>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00"/>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429" name="Google Shape;1429;p100"/>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00"/>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431" name="Google Shape;1431;p100"/>
          <p:cNvSpPr txBox="1"/>
          <p:nvPr/>
        </p:nvSpPr>
        <p:spPr>
          <a:xfrm>
            <a:off x="640080" y="1143000"/>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FDIC: Guidance on Helping Victims of Severe Weather in Mississippi</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432" name="Google Shape;1432;p100"/>
          <p:cNvSpPr txBox="1"/>
          <p:nvPr/>
        </p:nvSpPr>
        <p:spPr>
          <a:xfrm>
            <a:off x="640080" y="1677878"/>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lang="en-US" sz="1300">
                <a:solidFill>
                  <a:srgbClr val="142033"/>
                </a:solidFill>
              </a:rPr>
              <a:t>The Federal Deposit Insurance Corporation (FDIC) issued FIL-49-2026 to provide guidance on a series of steps intended to provide regulatory relief to financial institutions and facilitate recovery in areas of Mississippi affected by Tropical Storm Arthur (severe weather).</a:t>
            </a:r>
            <a:endParaRPr b="0" i="0" sz="1300" u="none" cap="none" strike="noStrike">
              <a:solidFill>
                <a:schemeClr val="dk1"/>
              </a:solidFill>
              <a:latin typeface="Arial"/>
              <a:ea typeface="Arial"/>
              <a:cs typeface="Arial"/>
              <a:sym typeface="Arial"/>
            </a:endParaRPr>
          </a:p>
        </p:txBody>
      </p:sp>
      <p:sp>
        <p:nvSpPr>
          <p:cNvPr id="1433" name="Google Shape;1433;p100"/>
          <p:cNvSpPr/>
          <p:nvPr/>
        </p:nvSpPr>
        <p:spPr>
          <a:xfrm>
            <a:off x="640080" y="2199086"/>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00"/>
          <p:cNvSpPr txBox="1"/>
          <p:nvPr/>
        </p:nvSpPr>
        <p:spPr>
          <a:xfrm>
            <a:off x="822960" y="2199086"/>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8/17/2026</a:t>
            </a:r>
            <a:endParaRPr b="0" i="0" sz="1200" u="none" cap="none" strike="noStrike">
              <a:solidFill>
                <a:schemeClr val="dk1"/>
              </a:solidFill>
              <a:latin typeface="Arial"/>
              <a:ea typeface="Arial"/>
              <a:cs typeface="Arial"/>
              <a:sym typeface="Arial"/>
            </a:endParaRPr>
          </a:p>
        </p:txBody>
      </p:sp>
      <p:sp>
        <p:nvSpPr>
          <p:cNvPr id="1435" name="Google Shape;1435;p100"/>
          <p:cNvSpPr txBox="1"/>
          <p:nvPr/>
        </p:nvSpPr>
        <p:spPr>
          <a:xfrm>
            <a:off x="640080" y="2948893"/>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Guidance on Helping Victims of Severe Weather in West Virginia</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436" name="Google Shape;1436;p100"/>
          <p:cNvSpPr txBox="1"/>
          <p:nvPr/>
        </p:nvSpPr>
        <p:spPr>
          <a:xfrm>
            <a:off x="640080" y="3399253"/>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lang="en-US" sz="1300">
                <a:solidFill>
                  <a:srgbClr val="142033"/>
                </a:solidFill>
              </a:rPr>
              <a:t>The Federal Deposit Insurance Corporation (FDIC) issued FIL-50-2026 to provide guidance on a series of steps intended to provide regulatory relief to financial institutions and facilitate recovery in areas of West Virginia affected by severe storms (severe weather).</a:t>
            </a:r>
            <a:endParaRPr b="0" i="0" sz="1300" u="none" cap="none" strike="noStrike">
              <a:solidFill>
                <a:schemeClr val="dk1"/>
              </a:solidFill>
              <a:latin typeface="Arial"/>
              <a:ea typeface="Arial"/>
              <a:cs typeface="Arial"/>
              <a:sym typeface="Arial"/>
            </a:endParaRPr>
          </a:p>
        </p:txBody>
      </p:sp>
      <p:sp>
        <p:nvSpPr>
          <p:cNvPr id="1437" name="Google Shape;1437;p100"/>
          <p:cNvSpPr/>
          <p:nvPr/>
        </p:nvSpPr>
        <p:spPr>
          <a:xfrm>
            <a:off x="640080" y="3920461"/>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00"/>
          <p:cNvSpPr txBox="1"/>
          <p:nvPr/>
        </p:nvSpPr>
        <p:spPr>
          <a:xfrm>
            <a:off x="822960" y="3920461"/>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8/17/2026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sp>
        <p:nvSpPr>
          <p:cNvPr id="1444" name="Google Shape;1444;p101"/>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01"/>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01"/>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447" name="Google Shape;1447;p101"/>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01"/>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449" name="Google Shape;1449;p101"/>
          <p:cNvSpPr txBox="1"/>
          <p:nvPr/>
        </p:nvSpPr>
        <p:spPr>
          <a:xfrm>
            <a:off x="640080" y="1143000"/>
            <a:ext cx="1088130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800"/>
              <a:buFont typeface="Poppins"/>
              <a:buNone/>
            </a:pPr>
            <a:r>
              <a:rPr b="1" i="0" lang="en-US" sz="1800" u="sng" cap="none" strike="noStrike">
                <a:solidFill>
                  <a:schemeClr val="hlink"/>
                </a:solidFill>
                <a:latin typeface="Poppins"/>
                <a:ea typeface="Poppins"/>
                <a:cs typeface="Poppins"/>
                <a:sym typeface="Poppins"/>
                <a:hlinkClick r:id="rId3"/>
              </a:rPr>
              <a:t>FDIC: Guidance on Helping Victims of Severe Weather in the Northern Mariana Islands</a:t>
            </a:r>
            <a:r>
              <a:rPr b="0" i="0" lang="en-US" sz="1800" u="none" cap="none" strike="noStrike">
                <a:solidFill>
                  <a:srgbClr val="5B6B82"/>
                </a:solidFill>
                <a:latin typeface="Poppins"/>
                <a:ea typeface="Poppins"/>
                <a:cs typeface="Poppins"/>
                <a:sym typeface="Poppins"/>
              </a:rPr>
              <a:t> - </a:t>
            </a:r>
            <a:r>
              <a:rPr b="0" i="0" lang="en-US" sz="1800" u="sng" cap="none" strike="noStrike">
                <a:solidFill>
                  <a:schemeClr val="hlink"/>
                </a:solidFill>
                <a:latin typeface="Poppins"/>
                <a:ea typeface="Poppins"/>
                <a:cs typeface="Poppins"/>
                <a:sym typeface="Poppins"/>
                <a:hlinkClick r:id="rId4"/>
              </a:rPr>
              <a:t>RegAdvisor Alert</a:t>
            </a:r>
            <a:endParaRPr b="0" i="0" sz="1800" u="none" cap="none" strike="noStrike">
              <a:solidFill>
                <a:schemeClr val="dk1"/>
              </a:solidFill>
              <a:latin typeface="Arial"/>
              <a:ea typeface="Arial"/>
              <a:cs typeface="Arial"/>
              <a:sym typeface="Arial"/>
            </a:endParaRPr>
          </a:p>
        </p:txBody>
      </p:sp>
      <p:sp>
        <p:nvSpPr>
          <p:cNvPr id="1450" name="Google Shape;1450;p101"/>
          <p:cNvSpPr txBox="1"/>
          <p:nvPr/>
        </p:nvSpPr>
        <p:spPr>
          <a:xfrm>
            <a:off x="640080" y="188366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FIL-54-2026 to provide guidance on the steps intended to provide regulatory relief to financial institutions and facilitate recovery in areas of the Northern Mariana Islands affected by Super Typhoon Bavi.</a:t>
            </a:r>
            <a:endParaRPr b="0" i="0" sz="1300" u="none" cap="none" strike="noStrike">
              <a:solidFill>
                <a:schemeClr val="dk1"/>
              </a:solidFill>
              <a:latin typeface="Arial"/>
              <a:ea typeface="Arial"/>
              <a:cs typeface="Arial"/>
              <a:sym typeface="Arial"/>
            </a:endParaRPr>
          </a:p>
        </p:txBody>
      </p:sp>
      <p:sp>
        <p:nvSpPr>
          <p:cNvPr id="1451" name="Google Shape;1451;p101"/>
          <p:cNvSpPr/>
          <p:nvPr/>
        </p:nvSpPr>
        <p:spPr>
          <a:xfrm>
            <a:off x="640080" y="240487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01"/>
          <p:cNvSpPr txBox="1"/>
          <p:nvPr/>
        </p:nvSpPr>
        <p:spPr>
          <a:xfrm>
            <a:off x="822960" y="240487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8/28/2026</a:t>
            </a:r>
            <a:endParaRPr b="0" i="0" sz="1200" u="none" cap="none" strike="noStrike">
              <a:solidFill>
                <a:schemeClr val="dk1"/>
              </a:solidFill>
              <a:latin typeface="Arial"/>
              <a:ea typeface="Arial"/>
              <a:cs typeface="Arial"/>
              <a:sym typeface="Arial"/>
            </a:endParaRPr>
          </a:p>
        </p:txBody>
      </p:sp>
      <p:sp>
        <p:nvSpPr>
          <p:cNvPr id="1453" name="Google Shape;1453;p101"/>
          <p:cNvSpPr txBox="1"/>
          <p:nvPr/>
        </p:nvSpPr>
        <p:spPr>
          <a:xfrm>
            <a:off x="640080" y="315468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Applications Procedures Manual - Updated 9/2026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454" name="Google Shape;1454;p101"/>
          <p:cNvSpPr txBox="1"/>
          <p:nvPr/>
        </p:nvSpPr>
        <p:spPr>
          <a:xfrm>
            <a:off x="640080" y="357530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announced via email that it updated its Applications Procedures Manual. No new requirements are imposed.</a:t>
            </a:r>
            <a:endParaRPr b="0" i="0" sz="1300" u="none" cap="none" strike="noStrike">
              <a:solidFill>
                <a:schemeClr val="dk1"/>
              </a:solidFill>
              <a:latin typeface="Arial"/>
              <a:ea typeface="Arial"/>
              <a:cs typeface="Arial"/>
              <a:sym typeface="Arial"/>
            </a:endParaRPr>
          </a:p>
        </p:txBody>
      </p:sp>
      <p:sp>
        <p:nvSpPr>
          <p:cNvPr id="1455" name="Google Shape;1455;p101"/>
          <p:cNvSpPr/>
          <p:nvPr/>
        </p:nvSpPr>
        <p:spPr>
          <a:xfrm>
            <a:off x="640080" y="409651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01"/>
          <p:cNvSpPr txBox="1"/>
          <p:nvPr/>
        </p:nvSpPr>
        <p:spPr>
          <a:xfrm>
            <a:off x="822960" y="409651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9/9/2026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1" name="Shape 1461"/>
        <p:cNvGrpSpPr/>
        <p:nvPr/>
      </p:nvGrpSpPr>
      <p:grpSpPr>
        <a:xfrm>
          <a:off x="0" y="0"/>
          <a:ext cx="0" cy="0"/>
          <a:chOff x="0" y="0"/>
          <a:chExt cx="0" cy="0"/>
        </a:xfrm>
      </p:grpSpPr>
      <p:sp>
        <p:nvSpPr>
          <p:cNvPr id="1462" name="Google Shape;1462;p102"/>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02"/>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02"/>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465" name="Google Shape;1465;p102"/>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02"/>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467" name="Google Shape;1467;p102"/>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Bank Agencies: Statement on Community Bank Core Providers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468" name="Google Shape;1468;p102"/>
          <p:cNvSpPr txBox="1"/>
          <p:nvPr/>
        </p:nvSpPr>
        <p:spPr>
          <a:xfrm>
            <a:off x="640080" y="1563624"/>
            <a:ext cx="10881300" cy="59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Board of Governors of the Federal Reserve System, the Federal Deposit Insurance Corporation, and the Office of the Comptroller of the Currency (collectively: the Agencies) issued a Joint Statement on Community Bank's Engagement with Core Service Providers to clarify the Agencies' risk-based supervision of third parties that provide critical systems applications and infrastructure to community banking organizations.</a:t>
            </a:r>
            <a:endParaRPr b="0" i="0" sz="1300" u="none" cap="none" strike="noStrike">
              <a:solidFill>
                <a:schemeClr val="dk1"/>
              </a:solidFill>
              <a:latin typeface="Arial"/>
              <a:ea typeface="Arial"/>
              <a:cs typeface="Arial"/>
              <a:sym typeface="Arial"/>
            </a:endParaRPr>
          </a:p>
        </p:txBody>
      </p:sp>
      <p:sp>
        <p:nvSpPr>
          <p:cNvPr id="1469" name="Google Shape;1469;p102"/>
          <p:cNvSpPr/>
          <p:nvPr/>
        </p:nvSpPr>
        <p:spPr>
          <a:xfrm>
            <a:off x="640080" y="2286000"/>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02"/>
          <p:cNvSpPr txBox="1"/>
          <p:nvPr/>
        </p:nvSpPr>
        <p:spPr>
          <a:xfrm>
            <a:off x="822960" y="2286000"/>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9/11/2026</a:t>
            </a:r>
            <a:endParaRPr b="0" i="0" sz="1200" u="none" cap="none" strike="noStrike">
              <a:solidFill>
                <a:schemeClr val="dk1"/>
              </a:solidFill>
              <a:latin typeface="Arial"/>
              <a:ea typeface="Arial"/>
              <a:cs typeface="Arial"/>
              <a:sym typeface="Arial"/>
            </a:endParaRPr>
          </a:p>
        </p:txBody>
      </p:sp>
      <p:sp>
        <p:nvSpPr>
          <p:cNvPr id="1471" name="Google Shape;1471;p102"/>
          <p:cNvSpPr txBox="1"/>
          <p:nvPr/>
        </p:nvSpPr>
        <p:spPr>
          <a:xfrm>
            <a:off x="640080" y="3035808"/>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FCA: Annual Meeting Information Statements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472" name="Google Shape;1472;p102"/>
          <p:cNvSpPr txBox="1"/>
          <p:nvPr/>
        </p:nvSpPr>
        <p:spPr>
          <a:xfrm>
            <a:off x="640080" y="3447288"/>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Farm Credit Administration (FCA) issued an Informational Memorandum to provide Farm Credit System institutions with updated guidance on issuing annual meeting information statements to shareholders.</a:t>
            </a:r>
            <a:endParaRPr b="0" i="0" sz="1300" u="none" cap="none" strike="noStrike">
              <a:solidFill>
                <a:schemeClr val="dk1"/>
              </a:solidFill>
              <a:latin typeface="Arial"/>
              <a:ea typeface="Arial"/>
              <a:cs typeface="Arial"/>
              <a:sym typeface="Arial"/>
            </a:endParaRPr>
          </a:p>
        </p:txBody>
      </p:sp>
      <p:sp>
        <p:nvSpPr>
          <p:cNvPr id="1473" name="Google Shape;1473;p102"/>
          <p:cNvSpPr/>
          <p:nvPr/>
        </p:nvSpPr>
        <p:spPr>
          <a:xfrm>
            <a:off x="640080" y="3968496"/>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102"/>
          <p:cNvSpPr txBox="1"/>
          <p:nvPr/>
        </p:nvSpPr>
        <p:spPr>
          <a:xfrm>
            <a:off x="822960" y="3968496"/>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9/14/2026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sp>
        <p:nvSpPr>
          <p:cNvPr id="1480" name="Google Shape;1480;p103"/>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03"/>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03"/>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483" name="Google Shape;1483;p103"/>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103"/>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485" name="Google Shape;1485;p103"/>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FTC: 2026 CMP Adjustments</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486" name="Google Shape;1486;p103"/>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Trade Commission (FTC) issued a Notice to announce that its civil monetary penalty (CMP) amounts will remain unchanged during 2026.</a:t>
            </a:r>
            <a:endParaRPr b="0" i="0" sz="1300" u="none" cap="none" strike="noStrike">
              <a:solidFill>
                <a:schemeClr val="dk1"/>
              </a:solidFill>
              <a:latin typeface="Arial"/>
              <a:ea typeface="Arial"/>
              <a:cs typeface="Arial"/>
              <a:sym typeface="Arial"/>
            </a:endParaRPr>
          </a:p>
        </p:txBody>
      </p:sp>
      <p:sp>
        <p:nvSpPr>
          <p:cNvPr id="1487" name="Google Shape;1487;p103"/>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03"/>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9/15/2026</a:t>
            </a:r>
            <a:endParaRPr b="0" i="0" sz="1200" u="none" cap="none" strike="noStrike">
              <a:solidFill>
                <a:schemeClr val="dk1"/>
              </a:solidFill>
              <a:latin typeface="Arial"/>
              <a:ea typeface="Arial"/>
              <a:cs typeface="Arial"/>
              <a:sym typeface="Arial"/>
            </a:endParaRPr>
          </a:p>
        </p:txBody>
      </p:sp>
      <p:sp>
        <p:nvSpPr>
          <p:cNvPr id="1489" name="Google Shape;1489;p103"/>
          <p:cNvSpPr txBox="1"/>
          <p:nvPr/>
        </p:nvSpPr>
        <p:spPr>
          <a:xfrm>
            <a:off x="640080" y="2834640"/>
            <a:ext cx="10881300" cy="72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Supervisory Recommendations Board Statement - Rescission</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490" name="Google Shape;1490;p103"/>
          <p:cNvSpPr txBox="1"/>
          <p:nvPr/>
        </p:nvSpPr>
        <p:spPr>
          <a:xfrm>
            <a:off x="640080" y="3342130"/>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issued FIL-61-2026 to announce that it has rescinded its 2016 Board Statement on Development and Communication of Supervisory Recommendations.</a:t>
            </a:r>
            <a:endParaRPr b="0" i="0" sz="1300" u="none" cap="none" strike="noStrike">
              <a:solidFill>
                <a:schemeClr val="dk1"/>
              </a:solidFill>
              <a:latin typeface="Arial"/>
              <a:ea typeface="Arial"/>
              <a:cs typeface="Arial"/>
              <a:sym typeface="Arial"/>
            </a:endParaRPr>
          </a:p>
        </p:txBody>
      </p:sp>
      <p:sp>
        <p:nvSpPr>
          <p:cNvPr id="1491" name="Google Shape;1491;p103"/>
          <p:cNvSpPr/>
          <p:nvPr/>
        </p:nvSpPr>
        <p:spPr>
          <a:xfrm>
            <a:off x="640080" y="3863338"/>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03"/>
          <p:cNvSpPr txBox="1"/>
          <p:nvPr/>
        </p:nvSpPr>
        <p:spPr>
          <a:xfrm>
            <a:off x="822960" y="3863338"/>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9/17/2026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p104"/>
          <p:cNvSpPr/>
          <p:nvPr/>
        </p:nvSpPr>
        <p:spPr>
          <a:xfrm>
            <a:off x="8503920" y="5120640"/>
            <a:ext cx="5029200" cy="5029200"/>
          </a:xfrm>
          <a:prstGeom prst="ellipse">
            <a:avLst/>
          </a:prstGeom>
          <a:solidFill>
            <a:srgbClr val="632D8A">
              <a:alpha val="5880"/>
            </a:srgbClr>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104"/>
          <p:cNvSpPr/>
          <p:nvPr/>
        </p:nvSpPr>
        <p:spPr>
          <a:xfrm>
            <a:off x="640080" y="502920"/>
            <a:ext cx="1737300" cy="347400"/>
          </a:xfrm>
          <a:prstGeom prst="roundRect">
            <a:avLst>
              <a:gd fmla="val 50000" name="adj"/>
            </a:avLst>
          </a:prstGeom>
          <a:solidFill>
            <a:srgbClr val="632D8A"/>
          </a:solidFill>
          <a:ln cap="flat" cmpd="sng" w="12700">
            <a:solidFill>
              <a:srgbClr val="632D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04"/>
          <p:cNvSpPr txBox="1"/>
          <p:nvPr/>
        </p:nvSpPr>
        <p:spPr>
          <a:xfrm>
            <a:off x="640080" y="502920"/>
            <a:ext cx="17373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 ITEMS</a:t>
            </a:r>
            <a:endParaRPr b="0" i="0" sz="1100" u="none" cap="none" strike="noStrike">
              <a:solidFill>
                <a:schemeClr val="dk1"/>
              </a:solidFill>
              <a:latin typeface="Arial"/>
              <a:ea typeface="Arial"/>
              <a:cs typeface="Arial"/>
              <a:sym typeface="Arial"/>
            </a:endParaRPr>
          </a:p>
        </p:txBody>
      </p:sp>
      <p:sp>
        <p:nvSpPr>
          <p:cNvPr id="1501" name="Google Shape;1501;p104"/>
          <p:cNvSpPr/>
          <p:nvPr/>
        </p:nvSpPr>
        <p:spPr>
          <a:xfrm>
            <a:off x="2514600" y="502920"/>
            <a:ext cx="1051500" cy="347400"/>
          </a:xfrm>
          <a:prstGeom prst="roundRect">
            <a:avLst>
              <a:gd fmla="val 50000" name="adj"/>
            </a:avLst>
          </a:prstGeom>
          <a:solidFill>
            <a:srgbClr val="5B6B82"/>
          </a:solidFill>
          <a:ln cap="flat" cmpd="sng" w="12700">
            <a:solidFill>
              <a:srgbClr val="5B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04"/>
          <p:cNvSpPr txBox="1"/>
          <p:nvPr/>
        </p:nvSpPr>
        <p:spPr>
          <a:xfrm>
            <a:off x="2514600" y="502920"/>
            <a:ext cx="10515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US" sz="1100" u="none" cap="none" strike="noStrike">
                <a:solidFill>
                  <a:srgbClr val="FFFFFF"/>
                </a:solidFill>
                <a:latin typeface="Arial"/>
                <a:ea typeface="Arial"/>
                <a:cs typeface="Arial"/>
                <a:sym typeface="Arial"/>
              </a:rPr>
              <a:t>OTHER</a:t>
            </a:r>
            <a:endParaRPr b="0" i="0" sz="1100" u="none" cap="none" strike="noStrike">
              <a:solidFill>
                <a:schemeClr val="dk1"/>
              </a:solidFill>
              <a:latin typeface="Arial"/>
              <a:ea typeface="Arial"/>
              <a:cs typeface="Arial"/>
              <a:sym typeface="Arial"/>
            </a:endParaRPr>
          </a:p>
        </p:txBody>
      </p:sp>
      <p:sp>
        <p:nvSpPr>
          <p:cNvPr id="1503" name="Google Shape;1503;p104"/>
          <p:cNvSpPr txBox="1"/>
          <p:nvPr/>
        </p:nvSpPr>
        <p:spPr>
          <a:xfrm>
            <a:off x="640080" y="114300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3"/>
              </a:rPr>
              <a:t>FDIC: Applications Procedures Manual - September 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4"/>
              </a:rPr>
              <a:t>RegAdvisor Alert</a:t>
            </a:r>
            <a:endParaRPr b="0" i="0" sz="1900" u="none" cap="none" strike="noStrike">
              <a:solidFill>
                <a:schemeClr val="dk1"/>
              </a:solidFill>
              <a:latin typeface="Arial"/>
              <a:ea typeface="Arial"/>
              <a:cs typeface="Arial"/>
              <a:sym typeface="Arial"/>
            </a:endParaRPr>
          </a:p>
        </p:txBody>
      </p:sp>
      <p:sp>
        <p:nvSpPr>
          <p:cNvPr id="1504" name="Google Shape;1504;p104"/>
          <p:cNvSpPr txBox="1"/>
          <p:nvPr/>
        </p:nvSpPr>
        <p:spPr>
          <a:xfrm>
            <a:off x="640080" y="1563624"/>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announced via email that it revised the Golden Parachute and Indemnification Payments section of its Applications Procedures Manual. No new requirements were introduced.</a:t>
            </a:r>
            <a:endParaRPr b="0" i="0" sz="1300" u="none" cap="none" strike="noStrike">
              <a:solidFill>
                <a:schemeClr val="dk1"/>
              </a:solidFill>
              <a:latin typeface="Arial"/>
              <a:ea typeface="Arial"/>
              <a:cs typeface="Arial"/>
              <a:sym typeface="Arial"/>
            </a:endParaRPr>
          </a:p>
        </p:txBody>
      </p:sp>
      <p:sp>
        <p:nvSpPr>
          <p:cNvPr id="1505" name="Google Shape;1505;p104"/>
          <p:cNvSpPr/>
          <p:nvPr/>
        </p:nvSpPr>
        <p:spPr>
          <a:xfrm>
            <a:off x="640080" y="208483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04"/>
          <p:cNvSpPr txBox="1"/>
          <p:nvPr/>
        </p:nvSpPr>
        <p:spPr>
          <a:xfrm>
            <a:off x="822960" y="208483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9/24/2026</a:t>
            </a:r>
            <a:endParaRPr b="0" i="0" sz="1200" u="none" cap="none" strike="noStrike">
              <a:solidFill>
                <a:schemeClr val="dk1"/>
              </a:solidFill>
              <a:latin typeface="Arial"/>
              <a:ea typeface="Arial"/>
              <a:cs typeface="Arial"/>
              <a:sym typeface="Arial"/>
            </a:endParaRPr>
          </a:p>
        </p:txBody>
      </p:sp>
      <p:sp>
        <p:nvSpPr>
          <p:cNvPr id="1507" name="Google Shape;1507;p104"/>
          <p:cNvSpPr txBox="1"/>
          <p:nvPr/>
        </p:nvSpPr>
        <p:spPr>
          <a:xfrm>
            <a:off x="640080" y="2834640"/>
            <a:ext cx="10881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1949"/>
              </a:buClr>
              <a:buSzPts val="1900"/>
              <a:buFont typeface="Poppins"/>
              <a:buNone/>
            </a:pPr>
            <a:r>
              <a:rPr b="1" i="0" lang="en-US" sz="1900" u="sng" cap="none" strike="noStrike">
                <a:solidFill>
                  <a:schemeClr val="hlink"/>
                </a:solidFill>
                <a:latin typeface="Poppins"/>
                <a:ea typeface="Poppins"/>
                <a:cs typeface="Poppins"/>
                <a:sym typeface="Poppins"/>
                <a:hlinkClick r:id="rId5"/>
              </a:rPr>
              <a:t>FDIC: Consumer Compliance Exam Manual - September 2026</a:t>
            </a:r>
            <a:r>
              <a:rPr b="0" i="0" lang="en-US" sz="1900" u="none" cap="none" strike="noStrike">
                <a:solidFill>
                  <a:srgbClr val="5B6B82"/>
                </a:solidFill>
                <a:latin typeface="Poppins"/>
                <a:ea typeface="Poppins"/>
                <a:cs typeface="Poppins"/>
                <a:sym typeface="Poppins"/>
              </a:rPr>
              <a:t> - </a:t>
            </a:r>
            <a:r>
              <a:rPr b="0" i="0" lang="en-US" sz="1900" u="sng" cap="none" strike="noStrike">
                <a:solidFill>
                  <a:schemeClr val="hlink"/>
                </a:solidFill>
                <a:latin typeface="Poppins"/>
                <a:ea typeface="Poppins"/>
                <a:cs typeface="Poppins"/>
                <a:sym typeface="Poppins"/>
                <a:hlinkClick r:id="rId6"/>
              </a:rPr>
              <a:t>RegAdvisor Alert</a:t>
            </a:r>
            <a:endParaRPr b="0" i="0" sz="1900" u="none" cap="none" strike="noStrike">
              <a:solidFill>
                <a:schemeClr val="dk1"/>
              </a:solidFill>
              <a:latin typeface="Arial"/>
              <a:ea typeface="Arial"/>
              <a:cs typeface="Arial"/>
              <a:sym typeface="Arial"/>
            </a:endParaRPr>
          </a:p>
        </p:txBody>
      </p:sp>
      <p:sp>
        <p:nvSpPr>
          <p:cNvPr id="1508" name="Google Shape;1508;p104"/>
          <p:cNvSpPr txBox="1"/>
          <p:nvPr/>
        </p:nvSpPr>
        <p:spPr>
          <a:xfrm>
            <a:off x="640080" y="3246120"/>
            <a:ext cx="10881300" cy="39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033"/>
              </a:buClr>
              <a:buSzPts val="1300"/>
              <a:buFont typeface="Arial"/>
              <a:buNone/>
            </a:pPr>
            <a:r>
              <a:rPr b="0" i="0" lang="en-US" sz="1300" u="none" cap="none" strike="noStrike">
                <a:solidFill>
                  <a:srgbClr val="142033"/>
                </a:solidFill>
                <a:latin typeface="Arial"/>
                <a:ea typeface="Arial"/>
                <a:cs typeface="Arial"/>
                <a:sym typeface="Arial"/>
              </a:rPr>
              <a:t>The Federal Deposit Insurance Corporation (FDIC) announced via email that it revised the Appeals chapter of its Consumer Compliance Examination Manual. No new requirements were introduced.</a:t>
            </a:r>
            <a:endParaRPr b="0" i="0" sz="1300" u="none" cap="none" strike="noStrike">
              <a:solidFill>
                <a:schemeClr val="dk1"/>
              </a:solidFill>
              <a:latin typeface="Arial"/>
              <a:ea typeface="Arial"/>
              <a:cs typeface="Arial"/>
              <a:sym typeface="Arial"/>
            </a:endParaRPr>
          </a:p>
        </p:txBody>
      </p:sp>
      <p:sp>
        <p:nvSpPr>
          <p:cNvPr id="1509" name="Google Shape;1509;p104"/>
          <p:cNvSpPr/>
          <p:nvPr/>
        </p:nvSpPr>
        <p:spPr>
          <a:xfrm>
            <a:off x="640080" y="3776472"/>
            <a:ext cx="2743200" cy="384000"/>
          </a:xfrm>
          <a:prstGeom prst="roundRect">
            <a:avLst>
              <a:gd fmla="val 19048" name="adj"/>
            </a:avLst>
          </a:prstGeom>
          <a:solidFill>
            <a:srgbClr val="EFF8FA"/>
          </a:solidFill>
          <a:ln cap="flat" cmpd="sng" w="12700">
            <a:solidFill>
              <a:srgbClr val="EF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04"/>
          <p:cNvSpPr txBox="1"/>
          <p:nvPr/>
        </p:nvSpPr>
        <p:spPr>
          <a:xfrm>
            <a:off x="822960" y="3776472"/>
            <a:ext cx="24690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1200"/>
              <a:buFont typeface="Arial"/>
              <a:buNone/>
            </a:pPr>
            <a:r>
              <a:rPr b="1" i="0" lang="en-US" sz="1200" u="none" cap="none" strike="noStrike">
                <a:solidFill>
                  <a:srgbClr val="001949"/>
                </a:solidFill>
                <a:latin typeface="Arial"/>
                <a:ea typeface="Arial"/>
                <a:cs typeface="Arial"/>
                <a:sym typeface="Arial"/>
              </a:rPr>
              <a:t>Effective 9/24/2026</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5" name="Shape 1515"/>
        <p:cNvGrpSpPr/>
        <p:nvPr/>
      </p:nvGrpSpPr>
      <p:grpSpPr>
        <a:xfrm>
          <a:off x="0" y="0"/>
          <a:ext cx="0" cy="0"/>
          <a:chOff x="0" y="0"/>
          <a:chExt cx="0" cy="0"/>
        </a:xfrm>
      </p:grpSpPr>
      <p:sp>
        <p:nvSpPr>
          <p:cNvPr id="1516" name="Google Shape;1516;p105"/>
          <p:cNvSpPr txBox="1"/>
          <p:nvPr/>
        </p:nvSpPr>
        <p:spPr>
          <a:xfrm>
            <a:off x="640080" y="457200"/>
            <a:ext cx="91440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1949"/>
              </a:buClr>
              <a:buSzPts val="2400"/>
              <a:buFont typeface="Poppins"/>
              <a:buNone/>
            </a:pPr>
            <a:r>
              <a:rPr b="1" i="0" lang="en-US" sz="2400" u="none" cap="none" strike="noStrike">
                <a:solidFill>
                  <a:srgbClr val="001949"/>
                </a:solidFill>
                <a:latin typeface="Poppins"/>
                <a:ea typeface="Poppins"/>
                <a:cs typeface="Poppins"/>
                <a:sym typeface="Poppins"/>
              </a:rPr>
              <a:t>RegAdvisor Pro Update</a:t>
            </a:r>
            <a:endParaRPr b="0" i="0" sz="2400" u="none" cap="none" strike="noStrike">
              <a:solidFill>
                <a:schemeClr val="dk1"/>
              </a:solidFill>
              <a:latin typeface="Arial"/>
              <a:ea typeface="Arial"/>
              <a:cs typeface="Arial"/>
              <a:sym typeface="Arial"/>
            </a:endParaRPr>
          </a:p>
        </p:txBody>
      </p:sp>
      <p:sp>
        <p:nvSpPr>
          <p:cNvPr id="1517" name="Google Shape;1517;p105"/>
          <p:cNvSpPr txBox="1"/>
          <p:nvPr/>
        </p:nvSpPr>
        <p:spPr>
          <a:xfrm>
            <a:off x="640080" y="960120"/>
            <a:ext cx="9875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82"/>
              </a:buClr>
              <a:buSzPts val="1400"/>
              <a:buFont typeface="Arial"/>
              <a:buNone/>
            </a:pPr>
            <a:r>
              <a:rPr b="0" i="1" lang="en-US" sz="1400" u="none" cap="none" strike="noStrike">
                <a:solidFill>
                  <a:srgbClr val="5B6B82"/>
                </a:solidFill>
                <a:latin typeface="Arial"/>
                <a:ea typeface="Arial"/>
                <a:cs typeface="Arial"/>
                <a:sym typeface="Arial"/>
              </a:rPr>
              <a:t>Related RegControls &amp; Support Center Articles - Other</a:t>
            </a:r>
            <a:endParaRPr b="0" i="0" sz="1400" u="none" cap="none" strike="noStrike">
              <a:solidFill>
                <a:schemeClr val="dk1"/>
              </a:solidFill>
              <a:latin typeface="Arial"/>
              <a:ea typeface="Arial"/>
              <a:cs typeface="Arial"/>
              <a:sym typeface="Arial"/>
            </a:endParaRPr>
          </a:p>
        </p:txBody>
      </p:sp>
      <p:graphicFrame>
        <p:nvGraphicFramePr>
          <p:cNvPr id="1518" name="Google Shape;1518;p105"/>
          <p:cNvGraphicFramePr/>
          <p:nvPr/>
        </p:nvGraphicFramePr>
        <p:xfrm>
          <a:off x="640080" y="1600200"/>
          <a:ext cx="3000000" cy="3000000"/>
        </p:xfrm>
        <a:graphic>
          <a:graphicData uri="http://schemas.openxmlformats.org/drawingml/2006/table">
            <a:tbl>
              <a:tblPr>
                <a:noFill/>
                <a:tableStyleId>{A6CDF235-23D1-435C-939A-43F4E9188839}</a:tableStyleId>
              </a:tblPr>
              <a:tblGrid>
                <a:gridCol w="5760725"/>
                <a:gridCol w="5120650"/>
              </a:tblGrid>
              <a:tr h="365750">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Issuance</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c>
                  <a:txBody>
                    <a:bodyPr/>
                    <a:lstStyle/>
                    <a:p>
                      <a:pPr indent="0" lvl="0" marL="0" marR="0" rtl="0" algn="l">
                        <a:spcBef>
                          <a:spcPts val="0"/>
                        </a:spcBef>
                        <a:spcAft>
                          <a:spcPts val="0"/>
                        </a:spcAft>
                        <a:buClr>
                          <a:srgbClr val="FFFFFF"/>
                        </a:buClr>
                        <a:buSzPts val="1300"/>
                        <a:buFont typeface="Arial"/>
                        <a:buNone/>
                      </a:pPr>
                      <a:r>
                        <a:rPr b="1" lang="en-US" sz="1300" u="none" cap="none" strike="noStrike">
                          <a:solidFill>
                            <a:srgbClr val="FFFFFF"/>
                          </a:solidFill>
                          <a:latin typeface="Arial"/>
                          <a:ea typeface="Arial"/>
                          <a:cs typeface="Arial"/>
                          <a:sym typeface="Arial"/>
                        </a:rPr>
                        <a:t>RegControls / Support Center Articles</a:t>
                      </a:r>
                      <a:endParaRPr sz="1300" u="none" cap="none" strike="noStrike">
                        <a:latin typeface="Arial"/>
                        <a:ea typeface="Arial"/>
                        <a:cs typeface="Arial"/>
                        <a:sym typeface="Arial"/>
                      </a:endParaRPr>
                    </a:p>
                  </a:txBody>
                  <a:tcPr marT="45725" marB="45725" marR="91450" marL="91450" anchor="ctr">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001949"/>
                    </a:solidFill>
                  </a:tcPr>
                </a:tc>
              </a:tr>
              <a:tr h="2256400">
                <a:tc>
                  <a:txBody>
                    <a:bodyPr/>
                    <a:lstStyle/>
                    <a:p>
                      <a:pPr indent="0" lvl="0" marL="0" marR="0" rtl="0" algn="l">
                        <a:spcBef>
                          <a:spcPts val="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3"/>
                        </a:rPr>
                        <a:t>FDIC: Guidance on Helping Victims of Severe Weather in Montana</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4"/>
                        </a:rPr>
                        <a:t>FDIC: Guidance on Helping Victims of Severe Weather in Arizona</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5"/>
                        </a:rPr>
                        <a:t>FDIC: Guidance on Helping Victims of Severe Weather in Louisiana</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6"/>
                        </a:rPr>
                        <a:t>FDIC: Guidance on Helping Victims of Severe Weather in Mississippi (7/22/2026)</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7"/>
                        </a:rPr>
                        <a:t>FDIC: Guidance on Helping Victims of Severe Weather in Wisconsin</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8"/>
                        </a:rPr>
                        <a:t>FDIC: Guidance on Helping Victims of Severe Weather in Michigan</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9"/>
                        </a:rPr>
                        <a:t>FDIC: Guidance on Helping Victims of Severe Weather in Mississippi (8/17/2026)</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10"/>
                        </a:rPr>
                        <a:t>FDIC: Guidance on Helping Victims of Severe Weather in West Virginia</a:t>
                      </a:r>
                      <a:endParaRPr sz="1200" u="none" cap="none" strike="noStrike"/>
                    </a:p>
                    <a:p>
                      <a:pPr indent="0" lvl="0" marL="0" marR="0" rtl="0" algn="l">
                        <a:spcBef>
                          <a:spcPts val="300"/>
                        </a:spcBef>
                        <a:spcAft>
                          <a:spcPts val="0"/>
                        </a:spcAft>
                        <a:buClr>
                          <a:srgbClr val="0067D2"/>
                        </a:buClr>
                        <a:buSzPts val="1200"/>
                        <a:buFont typeface="Arial"/>
                        <a:buNone/>
                      </a:pPr>
                      <a:r>
                        <a:rPr lang="en-US" sz="1200" u="sng" cap="none" strike="noStrike">
                          <a:solidFill>
                            <a:schemeClr val="hlink"/>
                          </a:solidFill>
                          <a:latin typeface="Arial"/>
                          <a:ea typeface="Arial"/>
                          <a:cs typeface="Arial"/>
                          <a:sym typeface="Arial"/>
                          <a:hlinkClick r:id="rId11"/>
                        </a:rPr>
                        <a:t>FDIC: Guidance on Helping Victims of Severe Weather in the Northern Mariana Islands</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c>
                  <a:txBody>
                    <a:bodyPr/>
                    <a:lstStyle/>
                    <a:p>
                      <a:pPr indent="-342900" lvl="0" marL="342900" marR="0" rtl="0" algn="l">
                        <a:spcBef>
                          <a:spcPts val="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Determine Community Development Loan Status</a:t>
                      </a:r>
                      <a:endParaRPr sz="1200" u="none" cap="none" strike="noStrike"/>
                    </a:p>
                    <a:p>
                      <a:pPr indent="-342900" lvl="0" marL="342900" marR="0" rtl="0" algn="l">
                        <a:spcBef>
                          <a:spcPts val="300"/>
                        </a:spcBef>
                        <a:spcAft>
                          <a:spcPts val="0"/>
                        </a:spcAft>
                        <a:buClr>
                          <a:srgbClr val="142033"/>
                        </a:buClr>
                        <a:buSzPts val="1200"/>
                        <a:buFont typeface="Arial"/>
                        <a:buChar char="•"/>
                      </a:pPr>
                      <a:r>
                        <a:rPr lang="en-US" sz="1200" u="none" cap="none" strike="noStrike">
                          <a:solidFill>
                            <a:srgbClr val="142033"/>
                          </a:solidFill>
                          <a:latin typeface="Arial"/>
                          <a:ea typeface="Arial"/>
                          <a:cs typeface="Arial"/>
                          <a:sym typeface="Arial"/>
                        </a:rPr>
                        <a:t>Determine Community Development Investment Status</a:t>
                      </a:r>
                      <a:endParaRPr sz="1200" u="none" cap="none" strike="noStrike"/>
                    </a:p>
                  </a:txBody>
                  <a:tcPr marT="45725" marB="45725" marR="91450" marL="91450">
                    <a:lnL cap="flat" cmpd="sng" w="9525">
                      <a:solidFill>
                        <a:srgbClr val="D8E3EC"/>
                      </a:solidFill>
                      <a:prstDash val="solid"/>
                      <a:round/>
                      <a:headEnd len="sm" w="sm" type="none"/>
                      <a:tailEnd len="sm" w="sm" type="none"/>
                    </a:lnL>
                    <a:lnR cap="flat" cmpd="sng" w="9525">
                      <a:solidFill>
                        <a:srgbClr val="D8E3EC"/>
                      </a:solidFill>
                      <a:prstDash val="solid"/>
                      <a:round/>
                      <a:headEnd len="sm" w="sm" type="none"/>
                      <a:tailEnd len="sm" w="sm" type="none"/>
                    </a:lnR>
                    <a:lnT cap="flat" cmpd="sng" w="9525">
                      <a:solidFill>
                        <a:srgbClr val="D8E3EC"/>
                      </a:solidFill>
                      <a:prstDash val="solid"/>
                      <a:round/>
                      <a:headEnd len="sm" w="sm" type="none"/>
                      <a:tailEnd len="sm" w="sm" type="none"/>
                    </a:lnT>
                    <a:lnB cap="flat" cmpd="sng" w="9525">
                      <a:solidFill>
                        <a:srgbClr val="D8E3EC"/>
                      </a:solidFill>
                      <a:prstDash val="solid"/>
                      <a:round/>
                      <a:headEnd len="sm" w="sm" type="none"/>
                      <a:tailEnd len="sm" w="sm" type="none"/>
                    </a:lnB>
                    <a:solidFill>
                      <a:srgbClr val="EFF8FA"/>
                    </a:solidFill>
                  </a:tcPr>
                </a:tc>
              </a:tr>
            </a:tbl>
          </a:graphicData>
        </a:graphic>
      </p:graphicFrame>
      <p:sp>
        <p:nvSpPr>
          <p:cNvPr id="1519" name="Google Shape;1519;p105"/>
          <p:cNvSpPr txBox="1"/>
          <p:nvPr/>
        </p:nvSpPr>
        <p:spPr>
          <a:xfrm>
            <a:off x="640080" y="4405220"/>
            <a:ext cx="1088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B82"/>
              </a:buClr>
              <a:buSzPts val="1400"/>
              <a:buFont typeface="Arial"/>
              <a:buNone/>
            </a:pPr>
            <a:r>
              <a:rPr i="1" lang="en-US">
                <a:solidFill>
                  <a:srgbClr val="5B6B82"/>
                </a:solidFill>
              </a:rPr>
              <a:t>RegAdvisor Alert and Support Center article links are provided for client reference.</a:t>
            </a:r>
            <a:endParaRPr i="1">
              <a:solidFill>
                <a:srgbClr val="5B6B82"/>
              </a:solidFill>
            </a:endParaRPr>
          </a:p>
          <a:p>
            <a:pPr indent="0" lvl="0" marL="0" marR="0" rtl="0" algn="l">
              <a:spcBef>
                <a:spcPts val="0"/>
              </a:spcBef>
              <a:spcAft>
                <a:spcPts val="0"/>
              </a:spcAft>
              <a:buClr>
                <a:srgbClr val="5B6B82"/>
              </a:buClr>
              <a:buSzPts val="1400"/>
              <a:buFont typeface="Arial"/>
              <a:buNone/>
            </a:pPr>
            <a:r>
              <a:t/>
            </a:r>
            <a:endParaRPr i="1">
              <a:solidFill>
                <a:srgbClr val="5B6B8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